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8" r:id="rId1"/>
  </p:sldMasterIdLst>
  <p:notesMasterIdLst>
    <p:notesMasterId r:id="rId48"/>
  </p:notesMasterIdLst>
  <p:handoutMasterIdLst>
    <p:handoutMasterId r:id="rId49"/>
  </p:handoutMasterIdLst>
  <p:sldIdLst>
    <p:sldId id="256" r:id="rId2"/>
    <p:sldId id="257" r:id="rId3"/>
    <p:sldId id="258" r:id="rId4"/>
    <p:sldId id="259" r:id="rId5"/>
    <p:sldId id="329" r:id="rId6"/>
    <p:sldId id="260" r:id="rId7"/>
    <p:sldId id="326" r:id="rId8"/>
    <p:sldId id="327" r:id="rId9"/>
    <p:sldId id="328" r:id="rId10"/>
    <p:sldId id="299" r:id="rId11"/>
    <p:sldId id="330" r:id="rId12"/>
    <p:sldId id="304" r:id="rId13"/>
    <p:sldId id="331" r:id="rId14"/>
    <p:sldId id="332" r:id="rId15"/>
    <p:sldId id="264" r:id="rId16"/>
    <p:sldId id="333" r:id="rId17"/>
    <p:sldId id="275" r:id="rId18"/>
    <p:sldId id="278" r:id="rId19"/>
    <p:sldId id="279" r:id="rId20"/>
    <p:sldId id="283" r:id="rId21"/>
    <p:sldId id="284" r:id="rId22"/>
    <p:sldId id="285" r:id="rId23"/>
    <p:sldId id="287" r:id="rId24"/>
    <p:sldId id="288" r:id="rId25"/>
    <p:sldId id="289" r:id="rId26"/>
    <p:sldId id="292" r:id="rId27"/>
    <p:sldId id="293" r:id="rId28"/>
    <p:sldId id="294" r:id="rId29"/>
    <p:sldId id="322" r:id="rId30"/>
    <p:sldId id="323" r:id="rId31"/>
    <p:sldId id="324" r:id="rId32"/>
    <p:sldId id="325" r:id="rId33"/>
    <p:sldId id="320" r:id="rId34"/>
    <p:sldId id="321" r:id="rId35"/>
    <p:sldId id="305" r:id="rId36"/>
    <p:sldId id="311" r:id="rId37"/>
    <p:sldId id="307" r:id="rId38"/>
    <p:sldId id="308" r:id="rId39"/>
    <p:sldId id="310" r:id="rId40"/>
    <p:sldId id="312" r:id="rId41"/>
    <p:sldId id="316" r:id="rId42"/>
    <p:sldId id="317" r:id="rId43"/>
    <p:sldId id="318" r:id="rId44"/>
    <p:sldId id="319" r:id="rId45"/>
    <p:sldId id="286" r:id="rId46"/>
    <p:sldId id="309" r:id="rId4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7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5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PPOS\Desktop\&#35542;&#25991;\&#36305;&#32773;&#27493;&#24133;&#27493;&#38971;&#36039;&#2600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OPPOS\Desktop\&#35542;&#25991;\&#36305;&#32773;&#27493;&#24133;&#27493;&#38971;&#36039;&#2600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>
                <a:latin typeface="標楷體" panose="03000509000000000000" pitchFamily="65" charset="-120"/>
                <a:ea typeface="標楷體" panose="03000509000000000000" pitchFamily="65" charset="-120"/>
              </a:rPr>
              <a:t>步幅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工作表7!$A$1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工作表7!$B$1:$K$1</c:f>
              <c:numCache>
                <c:formatCode>General</c:formatCode>
                <c:ptCount val="10"/>
                <c:pt idx="0">
                  <c:v>102.69</c:v>
                </c:pt>
                <c:pt idx="1">
                  <c:v>111.16</c:v>
                </c:pt>
                <c:pt idx="2">
                  <c:v>108.67</c:v>
                </c:pt>
                <c:pt idx="3">
                  <c:v>117.14</c:v>
                </c:pt>
                <c:pt idx="4">
                  <c:v>109.91499999999999</c:v>
                </c:pt>
                <c:pt idx="5" formatCode="@">
                  <c:v>116.42</c:v>
                </c:pt>
                <c:pt idx="6">
                  <c:v>119.21</c:v>
                </c:pt>
                <c:pt idx="7">
                  <c:v>130.91</c:v>
                </c:pt>
                <c:pt idx="8">
                  <c:v>125.34</c:v>
                </c:pt>
                <c:pt idx="9">
                  <c:v>133.69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30C-4D4A-ACE9-28B84FC7F222}"/>
            </c:ext>
          </c:extLst>
        </c:ser>
        <c:ser>
          <c:idx val="1"/>
          <c:order val="1"/>
          <c:tx>
            <c:strRef>
              <c:f>工作表7!$A$2</c:f>
              <c:strCache>
                <c:ptCount val="1"/>
                <c:pt idx="0">
                  <c:v>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工作表7!$B$2:$K$2</c:f>
              <c:numCache>
                <c:formatCode>General</c:formatCode>
                <c:ptCount val="10"/>
                <c:pt idx="0">
                  <c:v>104.18</c:v>
                </c:pt>
                <c:pt idx="1">
                  <c:v>101.19</c:v>
                </c:pt>
                <c:pt idx="2">
                  <c:v>118.64</c:v>
                </c:pt>
                <c:pt idx="3">
                  <c:v>116.64</c:v>
                </c:pt>
                <c:pt idx="4">
                  <c:v>110.16249999999999</c:v>
                </c:pt>
                <c:pt idx="5">
                  <c:v>126.41</c:v>
                </c:pt>
                <c:pt idx="6">
                  <c:v>135.28</c:v>
                </c:pt>
                <c:pt idx="7">
                  <c:v>146.37</c:v>
                </c:pt>
                <c:pt idx="8">
                  <c:v>144.71</c:v>
                </c:pt>
                <c:pt idx="9">
                  <c:v>138.1925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30C-4D4A-ACE9-28B84FC7F222}"/>
            </c:ext>
          </c:extLst>
        </c:ser>
        <c:ser>
          <c:idx val="2"/>
          <c:order val="2"/>
          <c:tx>
            <c:strRef>
              <c:f>工作表7!$A$3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工作表7!$B$3:$K$3</c:f>
              <c:numCache>
                <c:formatCode>General</c:formatCode>
                <c:ptCount val="10"/>
                <c:pt idx="0">
                  <c:v>107.17</c:v>
                </c:pt>
                <c:pt idx="1">
                  <c:v>100.19</c:v>
                </c:pt>
                <c:pt idx="2">
                  <c:v>110.66</c:v>
                </c:pt>
                <c:pt idx="3">
                  <c:v>109.67</c:v>
                </c:pt>
                <c:pt idx="4">
                  <c:v>115.65</c:v>
                </c:pt>
                <c:pt idx="5">
                  <c:v>120.87</c:v>
                </c:pt>
                <c:pt idx="6">
                  <c:v>115.32</c:v>
                </c:pt>
                <c:pt idx="7">
                  <c:v>126.97</c:v>
                </c:pt>
                <c:pt idx="8">
                  <c:v>121.98</c:v>
                </c:pt>
                <c:pt idx="9">
                  <c:v>124.75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30C-4D4A-ACE9-28B84FC7F222}"/>
            </c:ext>
          </c:extLst>
        </c:ser>
        <c:ser>
          <c:idx val="3"/>
          <c:order val="3"/>
          <c:tx>
            <c:strRef>
              <c:f>工作表7!$A$4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工作表7!$B$4:$K$4</c:f>
              <c:numCache>
                <c:formatCode>General</c:formatCode>
                <c:ptCount val="10"/>
                <c:pt idx="0">
                  <c:v>104.18</c:v>
                </c:pt>
                <c:pt idx="1">
                  <c:v>97.2</c:v>
                </c:pt>
                <c:pt idx="2">
                  <c:v>108.17</c:v>
                </c:pt>
                <c:pt idx="3">
                  <c:v>109.67</c:v>
                </c:pt>
                <c:pt idx="4">
                  <c:v>104.80500000000001</c:v>
                </c:pt>
                <c:pt idx="5">
                  <c:v>123.64</c:v>
                </c:pt>
                <c:pt idx="6">
                  <c:v>124.19</c:v>
                </c:pt>
                <c:pt idx="7">
                  <c:v>126.97</c:v>
                </c:pt>
                <c:pt idx="8">
                  <c:v>139.16</c:v>
                </c:pt>
                <c:pt idx="9">
                  <c:v>128.48999999999998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30C-4D4A-ACE9-28B84FC7F222}"/>
            </c:ext>
          </c:extLst>
        </c:ser>
        <c:ser>
          <c:idx val="4"/>
          <c:order val="4"/>
          <c:tx>
            <c:strRef>
              <c:f>工作表7!$A$5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工作表7!$B$5:$K$5</c:f>
              <c:numCache>
                <c:formatCode>General</c:formatCode>
                <c:ptCount val="10"/>
                <c:pt idx="0">
                  <c:v>110.16</c:v>
                </c:pt>
                <c:pt idx="1">
                  <c:v>97.2</c:v>
                </c:pt>
                <c:pt idx="2">
                  <c:v>120.63</c:v>
                </c:pt>
                <c:pt idx="3">
                  <c:v>112.16</c:v>
                </c:pt>
                <c:pt idx="4">
                  <c:v>116.15</c:v>
                </c:pt>
                <c:pt idx="5">
                  <c:v>129.74</c:v>
                </c:pt>
                <c:pt idx="6">
                  <c:v>132.51</c:v>
                </c:pt>
                <c:pt idx="7">
                  <c:v>141.94</c:v>
                </c:pt>
                <c:pt idx="8">
                  <c:v>139.16</c:v>
                </c:pt>
                <c:pt idx="9">
                  <c:v>135.83750000000001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30C-4D4A-ACE9-28B84FC7F2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84114239"/>
        <c:axId val="1584105503"/>
      </c:lineChart>
      <c:catAx>
        <c:axId val="15841142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測驗次數</a:t>
                </a:r>
              </a:p>
            </c:rich>
          </c:tx>
          <c:layout>
            <c:manualLayout>
              <c:xMode val="edge"/>
              <c:yMode val="edge"/>
              <c:x val="0.44935979877515314"/>
              <c:y val="0.8060874161563137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84105503"/>
        <c:crosses val="autoZero"/>
        <c:auto val="1"/>
        <c:lblAlgn val="ctr"/>
        <c:lblOffset val="100"/>
        <c:noMultiLvlLbl val="0"/>
      </c:catAx>
      <c:valAx>
        <c:axId val="1584105503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步幅距離</a:t>
                </a:r>
                <a:r>
                  <a:rPr lang="zh-TW" altLang="en-US"/>
                  <a:t> </a:t>
                </a:r>
                <a:r>
                  <a:rPr lang="en-US" altLang="zh-TW"/>
                  <a:t>cm</a:t>
                </a:r>
                <a:endParaRPr lang="zh-TW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84114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TW" altLang="en-US">
                <a:latin typeface="標楷體" panose="03000509000000000000" pitchFamily="65" charset="-120"/>
                <a:ea typeface="標楷體" panose="03000509000000000000" pitchFamily="65" charset="-120"/>
              </a:rPr>
              <a:t>步頻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工作表7!$A$8</c:f>
              <c:strCache>
                <c:ptCount val="1"/>
                <c:pt idx="0">
                  <c:v>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工作表7!$B$8:$K$8</c:f>
              <c:numCache>
                <c:formatCode>General</c:formatCode>
                <c:ptCount val="10"/>
                <c:pt idx="0">
                  <c:v>4.8</c:v>
                </c:pt>
                <c:pt idx="1">
                  <c:v>4.1399999999999997</c:v>
                </c:pt>
                <c:pt idx="2">
                  <c:v>4.62</c:v>
                </c:pt>
                <c:pt idx="3">
                  <c:v>4.3600000000000003</c:v>
                </c:pt>
                <c:pt idx="4">
                  <c:v>4.4799999999999995</c:v>
                </c:pt>
                <c:pt idx="5">
                  <c:v>4.9000000000000004</c:v>
                </c:pt>
                <c:pt idx="6">
                  <c:v>3.43</c:v>
                </c:pt>
                <c:pt idx="7">
                  <c:v>4.29</c:v>
                </c:pt>
                <c:pt idx="8">
                  <c:v>4.9000000000000004</c:v>
                </c:pt>
                <c:pt idx="9">
                  <c:v>3.81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BA-4C55-B428-778E892E2C5B}"/>
            </c:ext>
          </c:extLst>
        </c:ser>
        <c:ser>
          <c:idx val="1"/>
          <c:order val="1"/>
          <c:tx>
            <c:strRef>
              <c:f>工作表7!$A$9</c:f>
              <c:strCache>
                <c:ptCount val="1"/>
                <c:pt idx="0">
                  <c:v>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工作表7!$B$9:$K$9</c:f>
              <c:numCache>
                <c:formatCode>General</c:formatCode>
                <c:ptCount val="10"/>
                <c:pt idx="0">
                  <c:v>5.85</c:v>
                </c:pt>
                <c:pt idx="1">
                  <c:v>4.53</c:v>
                </c:pt>
                <c:pt idx="2">
                  <c:v>3.81</c:v>
                </c:pt>
                <c:pt idx="3">
                  <c:v>3.64</c:v>
                </c:pt>
                <c:pt idx="4">
                  <c:v>4.4574999999999996</c:v>
                </c:pt>
                <c:pt idx="5">
                  <c:v>4.29</c:v>
                </c:pt>
                <c:pt idx="6">
                  <c:v>3.93</c:v>
                </c:pt>
                <c:pt idx="7">
                  <c:v>3.53</c:v>
                </c:pt>
                <c:pt idx="8">
                  <c:v>3.58</c:v>
                </c:pt>
                <c:pt idx="9">
                  <c:v>3.8325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BA-4C55-B428-778E892E2C5B}"/>
            </c:ext>
          </c:extLst>
        </c:ser>
        <c:ser>
          <c:idx val="2"/>
          <c:order val="2"/>
          <c:tx>
            <c:strRef>
              <c:f>工作表7!$A$10</c:f>
              <c:strCache>
                <c:ptCount val="1"/>
                <c:pt idx="0">
                  <c:v>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val>
            <c:numRef>
              <c:f>工作表7!$B$10:$K$10</c:f>
              <c:numCache>
                <c:formatCode>General</c:formatCode>
                <c:ptCount val="10"/>
                <c:pt idx="0">
                  <c:v>5.33</c:v>
                </c:pt>
                <c:pt idx="1">
                  <c:v>3.87</c:v>
                </c:pt>
                <c:pt idx="2">
                  <c:v>5.22</c:v>
                </c:pt>
                <c:pt idx="3">
                  <c:v>4.62</c:v>
                </c:pt>
                <c:pt idx="4">
                  <c:v>4.4400000000000004</c:v>
                </c:pt>
                <c:pt idx="5">
                  <c:v>5.33</c:v>
                </c:pt>
                <c:pt idx="6">
                  <c:v>4.62</c:v>
                </c:pt>
                <c:pt idx="7">
                  <c:v>4.21</c:v>
                </c:pt>
                <c:pt idx="8">
                  <c:v>4.3600000000000003</c:v>
                </c:pt>
                <c:pt idx="9">
                  <c:v>4.29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BA-4C55-B428-778E892E2C5B}"/>
            </c:ext>
          </c:extLst>
        </c:ser>
        <c:ser>
          <c:idx val="3"/>
          <c:order val="3"/>
          <c:tx>
            <c:strRef>
              <c:f>工作表7!$A$11</c:f>
              <c:strCache>
                <c:ptCount val="1"/>
                <c:pt idx="0">
                  <c:v>4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val>
            <c:numRef>
              <c:f>工作表7!$B$11:$K$11</c:f>
              <c:numCache>
                <c:formatCode>General</c:formatCode>
                <c:ptCount val="10"/>
                <c:pt idx="0">
                  <c:v>4.8</c:v>
                </c:pt>
                <c:pt idx="1">
                  <c:v>4.07</c:v>
                </c:pt>
                <c:pt idx="2">
                  <c:v>5.1100000000000003</c:v>
                </c:pt>
                <c:pt idx="3">
                  <c:v>4.4400000000000004</c:v>
                </c:pt>
                <c:pt idx="4">
                  <c:v>4.6050000000000004</c:v>
                </c:pt>
                <c:pt idx="5">
                  <c:v>4.07</c:v>
                </c:pt>
                <c:pt idx="6">
                  <c:v>4.29</c:v>
                </c:pt>
                <c:pt idx="7">
                  <c:v>3.93</c:v>
                </c:pt>
                <c:pt idx="8">
                  <c:v>3.69</c:v>
                </c:pt>
                <c:pt idx="9">
                  <c:v>3.9949999999999997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8BA-4C55-B428-778E892E2C5B}"/>
            </c:ext>
          </c:extLst>
        </c:ser>
        <c:ser>
          <c:idx val="4"/>
          <c:order val="4"/>
          <c:tx>
            <c:strRef>
              <c:f>工作表7!$A$12</c:f>
              <c:strCache>
                <c:ptCount val="1"/>
                <c:pt idx="0">
                  <c:v>5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工作表7!$B$12:$K$12</c:f>
              <c:numCache>
                <c:formatCode>General</c:formatCode>
                <c:ptCount val="10"/>
                <c:pt idx="0">
                  <c:v>5.33</c:v>
                </c:pt>
                <c:pt idx="1">
                  <c:v>5</c:v>
                </c:pt>
                <c:pt idx="2">
                  <c:v>4</c:v>
                </c:pt>
                <c:pt idx="3">
                  <c:v>4.29</c:v>
                </c:pt>
                <c:pt idx="4">
                  <c:v>4.62</c:v>
                </c:pt>
                <c:pt idx="5">
                  <c:v>4.29</c:v>
                </c:pt>
                <c:pt idx="6">
                  <c:v>3.81</c:v>
                </c:pt>
                <c:pt idx="7">
                  <c:v>3.64</c:v>
                </c:pt>
                <c:pt idx="8">
                  <c:v>3.58</c:v>
                </c:pt>
                <c:pt idx="9">
                  <c:v>3.83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58BA-4C55-B428-778E892E2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81499679"/>
        <c:axId val="1581491359"/>
      </c:lineChart>
      <c:catAx>
        <c:axId val="158149967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測驗次數</a:t>
                </a:r>
              </a:p>
            </c:rich>
          </c:tx>
          <c:layout>
            <c:manualLayout>
              <c:xMode val="edge"/>
              <c:yMode val="edge"/>
              <c:x val="0.44502646544181979"/>
              <c:y val="0.7968281568970545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81491359"/>
        <c:crosses val="autoZero"/>
        <c:auto val="1"/>
        <c:lblAlgn val="ctr"/>
        <c:lblOffset val="100"/>
        <c:noMultiLvlLbl val="0"/>
      </c:catAx>
      <c:valAx>
        <c:axId val="1581491359"/>
        <c:scaling>
          <c:orientation val="minMax"/>
          <c:max val="7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TW" altLang="en-US">
                    <a:latin typeface="標楷體" panose="03000509000000000000" pitchFamily="65" charset="-120"/>
                    <a:ea typeface="標楷體" panose="03000509000000000000" pitchFamily="65" charset="-120"/>
                  </a:rPr>
                  <a:t>步幅距離</a:t>
                </a:r>
                <a:r>
                  <a:rPr lang="zh-TW" altLang="en-US"/>
                  <a:t> </a:t>
                </a:r>
                <a:r>
                  <a:rPr lang="en-US" altLang="zh-TW"/>
                  <a:t>cm</a:t>
                </a:r>
                <a:endParaRPr lang="zh-TW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1581499679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972E19-4222-4E97-8598-59CCA44C0C36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1E40A-6411-4F39-B5E7-5916B482DC8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6380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A200BD-C253-4DA7-A39B-9141285AB1CA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4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B06B-AFDE-4877-A773-E8F303FCCD6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3531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840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0245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643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1959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5053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183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7709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272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9678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534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1578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dirty="0" smtClean="0"/>
              <a:t>起跑階段時的作用力與加速過程，光靠肉眼很難分辨出選手之施力點、起跑姿勢與速度，因此需要數據的方式呈現，讓選手清楚的瞭解起跑時的反作用力、姿勢與速度。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在競技的運動賽場上，很難用肉眼觀察出一位選手的好壞，假如有一套系統能夠展現出一位選手的數值的化，那是不是能夠分辨出一位選手的價值</a:t>
            </a:r>
            <a:r>
              <a:rPr lang="en-US" altLang="zh-TW" smtClean="0"/>
              <a:t>?</a:t>
            </a:r>
            <a:endParaRPr lang="zh-TW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3466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2461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912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944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3147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71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2152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945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6276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968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514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390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548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4706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6599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730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B06B-AFDE-4877-A773-E8F303FCCD67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9546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7115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0361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977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71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201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655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99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488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255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726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64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2018/7/13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261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5" Type="http://schemas.openxmlformats.org/officeDocument/2006/relationships/image" Target="../media/image21.png"/><Relationship Id="rId10" Type="http://schemas.openxmlformats.org/officeDocument/2006/relationships/image" Target="../media/image9.png"/><Relationship Id="rId4" Type="http://schemas.microsoft.com/office/2007/relationships/hdphoto" Target="../media/hdphoto3.wdp"/><Relationship Id="rId9" Type="http://schemas.microsoft.com/office/2007/relationships/hdphoto" Target="../media/hdphoto5.wdp"/><Relationship Id="rId1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5.png"/><Relationship Id="rId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microsoft.com/office/2007/relationships/hdphoto" Target="../media/hdphoto3.wdp"/><Relationship Id="rId9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07/relationships/hdphoto" Target="../media/hdphoto4.wdp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microsoft.com/office/2007/relationships/hdphoto" Target="../media/hdphoto3.wdp"/><Relationship Id="rId9" Type="http://schemas.microsoft.com/office/2007/relationships/hdphoto" Target="../media/hdphoto5.wdp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運用深度學習與物聯</a:t>
            </a:r>
            <a:r>
              <a:rPr lang="zh-TW" altLang="en-US" dirty="0" smtClean="0"/>
              <a:t>網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技術</a:t>
            </a:r>
            <a:r>
              <a:rPr lang="zh-TW" altLang="en-US" dirty="0"/>
              <a:t>發展蹲踞式</a:t>
            </a:r>
            <a:r>
              <a:rPr lang="zh-TW" altLang="en-US" dirty="0" smtClean="0"/>
              <a:t>起跑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培訓</a:t>
            </a:r>
            <a:r>
              <a:rPr lang="zh-TW" altLang="en-US" dirty="0"/>
              <a:t>分析系統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TW" altLang="en-US" dirty="0" smtClean="0"/>
              <a:t>蕭博</a:t>
            </a:r>
            <a:r>
              <a:rPr lang="zh-TW" altLang="en-US" dirty="0"/>
              <a:t>元</a:t>
            </a:r>
          </a:p>
        </p:txBody>
      </p: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</a:t>
            </a:r>
            <a:r>
              <a:rPr lang="zh-TW" altLang="en-US" dirty="0" smtClean="0"/>
              <a:t>探討</a:t>
            </a:r>
            <a:r>
              <a:rPr lang="en-US" altLang="zh-TW" dirty="0" smtClean="0"/>
              <a:t>-</a:t>
            </a:r>
            <a:r>
              <a:rPr lang="zh-TW" altLang="en-US" dirty="0" smtClean="0"/>
              <a:t>全卷積網路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全卷積網路</a:t>
            </a:r>
            <a:r>
              <a:rPr lang="en-US" altLang="zh-TW" dirty="0"/>
              <a:t>(Fully Convolutional Networks, FCN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4" name="圖片 3" descr="https://pic3.zhimg.com/80/v2-42d85c5f7ddcb3f527666b250f62f5d6_hd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301" y="2461260"/>
            <a:ext cx="5372100" cy="341562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2476135" y="6576599"/>
            <a:ext cx="37518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Long, J., 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Shelhamer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E., &amp; Darrell, T. (2015).</a:t>
            </a:r>
            <a:endParaRPr lang="zh-TW" altLang="en-US" sz="1200" dirty="0"/>
          </a:p>
        </p:txBody>
      </p:sp>
      <p:sp>
        <p:nvSpPr>
          <p:cNvPr id="6" name="矩形 5"/>
          <p:cNvSpPr/>
          <p:nvPr/>
        </p:nvSpPr>
        <p:spPr>
          <a:xfrm>
            <a:off x="3873730" y="5876881"/>
            <a:ext cx="13965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全卷積網路架構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9317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R-CNN</a:t>
            </a:r>
            <a:r>
              <a:rPr lang="zh-TW" altLang="en-US" dirty="0" smtClean="0"/>
              <a:t>比較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489512"/>
              </p:ext>
            </p:extLst>
          </p:nvPr>
        </p:nvGraphicFramePr>
        <p:xfrm>
          <a:off x="628650" y="1825625"/>
          <a:ext cx="78867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340">
                  <a:extLst>
                    <a:ext uri="{9D8B030D-6E8A-4147-A177-3AD203B41FA5}">
                      <a16:colId xmlns:a16="http://schemas.microsoft.com/office/drawing/2014/main" val="2589397581"/>
                    </a:ext>
                  </a:extLst>
                </a:gridCol>
                <a:gridCol w="1899285">
                  <a:extLst>
                    <a:ext uri="{9D8B030D-6E8A-4147-A177-3AD203B41FA5}">
                      <a16:colId xmlns:a16="http://schemas.microsoft.com/office/drawing/2014/main" val="2514282508"/>
                    </a:ext>
                  </a:extLst>
                </a:gridCol>
                <a:gridCol w="1255395">
                  <a:extLst>
                    <a:ext uri="{9D8B030D-6E8A-4147-A177-3AD203B41FA5}">
                      <a16:colId xmlns:a16="http://schemas.microsoft.com/office/drawing/2014/main" val="3745334115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1743181633"/>
                    </a:ext>
                  </a:extLst>
                </a:gridCol>
                <a:gridCol w="1577340">
                  <a:extLst>
                    <a:ext uri="{9D8B030D-6E8A-4147-A177-3AD203B41FA5}">
                      <a16:colId xmlns:a16="http://schemas.microsoft.com/office/drawing/2014/main" val="20792149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演算法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作者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年份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結果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準確度 </a:t>
                      </a:r>
                      <a:r>
                        <a:rPr lang="en-US" altLang="zh-TW" dirty="0" smtClean="0"/>
                        <a:t>%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913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R-CNN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Girshick</a:t>
                      </a:r>
                      <a:r>
                        <a:rPr lang="en-US" altLang="zh-TW" dirty="0" smtClean="0"/>
                        <a:t>, R.et</a:t>
                      </a:r>
                      <a:r>
                        <a:rPr lang="en-US" altLang="zh-TW" baseline="0" dirty="0" smtClean="0"/>
                        <a:t> al.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類別</a:t>
                      </a:r>
                      <a:endParaRPr lang="en-US" altLang="zh-TW" dirty="0" smtClean="0"/>
                    </a:p>
                    <a:p>
                      <a:pPr algn="ctr"/>
                      <a:r>
                        <a:rPr lang="zh-TW" altLang="en-US" dirty="0" smtClean="0"/>
                        <a:t>邊框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X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400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Fast R-CNN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Girshick</a:t>
                      </a:r>
                      <a:r>
                        <a:rPr lang="en-US" altLang="zh-TW" dirty="0" smtClean="0"/>
                        <a:t>, R.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類別</a:t>
                      </a:r>
                      <a:endParaRPr lang="en-US" altLang="zh-TW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邊框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221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Faster R-CNN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Ren, S.</a:t>
                      </a:r>
                      <a:r>
                        <a:rPr lang="en-US" altLang="zh-TW" baseline="0" dirty="0" smtClean="0"/>
                        <a:t> et al.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類別</a:t>
                      </a:r>
                      <a:endParaRPr lang="en-US" altLang="zh-TW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邊框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36.2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6422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Mask</a:t>
                      </a:r>
                      <a:r>
                        <a:rPr lang="en-US" altLang="zh-TW" baseline="0" dirty="0" smtClean="0"/>
                        <a:t> </a:t>
                      </a:r>
                      <a:r>
                        <a:rPr lang="en-US" altLang="zh-TW" dirty="0" smtClean="0"/>
                        <a:t>R-CNN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He, K.</a:t>
                      </a:r>
                      <a:r>
                        <a:rPr lang="en-US" altLang="zh-TW" baseline="0" dirty="0" smtClean="0"/>
                        <a:t> et al.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2017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類別</a:t>
                      </a:r>
                      <a:endParaRPr lang="en-US" altLang="zh-TW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邊框</a:t>
                      </a:r>
                      <a:endParaRPr lang="en-US" altLang="zh-TW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rgbClr val="FF0000"/>
                          </a:solidFill>
                        </a:rPr>
                        <a:t>遮罩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39.8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838253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74"/>
          <a:stretch/>
        </p:blipFill>
        <p:spPr>
          <a:xfrm>
            <a:off x="4714876" y="252414"/>
            <a:ext cx="3676650" cy="346116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933853" y="3135311"/>
            <a:ext cx="505267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Cat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48275" y="952500"/>
            <a:ext cx="1733550" cy="21621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>
            <a:off x="5486400" y="1114425"/>
            <a:ext cx="1400175" cy="1885950"/>
          </a:xfrm>
          <a:custGeom>
            <a:avLst/>
            <a:gdLst>
              <a:gd name="connsiteX0" fmla="*/ 714375 w 1400175"/>
              <a:gd name="connsiteY0" fmla="*/ 0 h 1885950"/>
              <a:gd name="connsiteX1" fmla="*/ 695325 w 1400175"/>
              <a:gd name="connsiteY1" fmla="*/ 257175 h 1885950"/>
              <a:gd name="connsiteX2" fmla="*/ 666750 w 1400175"/>
              <a:gd name="connsiteY2" fmla="*/ 428625 h 1885950"/>
              <a:gd name="connsiteX3" fmla="*/ 571500 w 1400175"/>
              <a:gd name="connsiteY3" fmla="*/ 552450 h 1885950"/>
              <a:gd name="connsiteX4" fmla="*/ 438150 w 1400175"/>
              <a:gd name="connsiteY4" fmla="*/ 590550 h 1885950"/>
              <a:gd name="connsiteX5" fmla="*/ 247650 w 1400175"/>
              <a:gd name="connsiteY5" fmla="*/ 733425 h 1885950"/>
              <a:gd name="connsiteX6" fmla="*/ 104775 w 1400175"/>
              <a:gd name="connsiteY6" fmla="*/ 933450 h 1885950"/>
              <a:gd name="connsiteX7" fmla="*/ 38100 w 1400175"/>
              <a:gd name="connsiteY7" fmla="*/ 1257300 h 1885950"/>
              <a:gd name="connsiteX8" fmla="*/ 28575 w 1400175"/>
              <a:gd name="connsiteY8" fmla="*/ 1457325 h 1885950"/>
              <a:gd name="connsiteX9" fmla="*/ 0 w 1400175"/>
              <a:gd name="connsiteY9" fmla="*/ 1562100 h 1885950"/>
              <a:gd name="connsiteX10" fmla="*/ 85725 w 1400175"/>
              <a:gd name="connsiteY10" fmla="*/ 1733550 h 1885950"/>
              <a:gd name="connsiteX11" fmla="*/ 85725 w 1400175"/>
              <a:gd name="connsiteY11" fmla="*/ 1828800 h 1885950"/>
              <a:gd name="connsiteX12" fmla="*/ 285750 w 1400175"/>
              <a:gd name="connsiteY12" fmla="*/ 1857375 h 1885950"/>
              <a:gd name="connsiteX13" fmla="*/ 523875 w 1400175"/>
              <a:gd name="connsiteY13" fmla="*/ 1733550 h 1885950"/>
              <a:gd name="connsiteX14" fmla="*/ 676275 w 1400175"/>
              <a:gd name="connsiteY14" fmla="*/ 1809750 h 1885950"/>
              <a:gd name="connsiteX15" fmla="*/ 847725 w 1400175"/>
              <a:gd name="connsiteY15" fmla="*/ 1800225 h 1885950"/>
              <a:gd name="connsiteX16" fmla="*/ 1009650 w 1400175"/>
              <a:gd name="connsiteY16" fmla="*/ 1885950 h 1885950"/>
              <a:gd name="connsiteX17" fmla="*/ 1143000 w 1400175"/>
              <a:gd name="connsiteY17" fmla="*/ 1704975 h 1885950"/>
              <a:gd name="connsiteX18" fmla="*/ 1133475 w 1400175"/>
              <a:gd name="connsiteY18" fmla="*/ 1438275 h 1885950"/>
              <a:gd name="connsiteX19" fmla="*/ 1200150 w 1400175"/>
              <a:gd name="connsiteY19" fmla="*/ 1219200 h 1885950"/>
              <a:gd name="connsiteX20" fmla="*/ 1295400 w 1400175"/>
              <a:gd name="connsiteY20" fmla="*/ 942975 h 1885950"/>
              <a:gd name="connsiteX21" fmla="*/ 1285875 w 1400175"/>
              <a:gd name="connsiteY21" fmla="*/ 666750 h 1885950"/>
              <a:gd name="connsiteX22" fmla="*/ 1333500 w 1400175"/>
              <a:gd name="connsiteY22" fmla="*/ 390525 h 1885950"/>
              <a:gd name="connsiteX23" fmla="*/ 1304925 w 1400175"/>
              <a:gd name="connsiteY23" fmla="*/ 266700 h 1885950"/>
              <a:gd name="connsiteX24" fmla="*/ 1400175 w 1400175"/>
              <a:gd name="connsiteY24" fmla="*/ 9525 h 1885950"/>
              <a:gd name="connsiteX25" fmla="*/ 1238250 w 1400175"/>
              <a:gd name="connsiteY25" fmla="*/ 66675 h 1885950"/>
              <a:gd name="connsiteX26" fmla="*/ 1114425 w 1400175"/>
              <a:gd name="connsiteY26" fmla="*/ 85725 h 1885950"/>
              <a:gd name="connsiteX27" fmla="*/ 866775 w 1400175"/>
              <a:gd name="connsiteY27" fmla="*/ 104775 h 1885950"/>
              <a:gd name="connsiteX28" fmla="*/ 714375 w 1400175"/>
              <a:gd name="connsiteY28" fmla="*/ 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400175" h="1885950">
                <a:moveTo>
                  <a:pt x="714375" y="0"/>
                </a:moveTo>
                <a:lnTo>
                  <a:pt x="695325" y="257175"/>
                </a:lnTo>
                <a:lnTo>
                  <a:pt x="666750" y="428625"/>
                </a:lnTo>
                <a:lnTo>
                  <a:pt x="571500" y="552450"/>
                </a:lnTo>
                <a:lnTo>
                  <a:pt x="438150" y="590550"/>
                </a:lnTo>
                <a:lnTo>
                  <a:pt x="247650" y="733425"/>
                </a:lnTo>
                <a:lnTo>
                  <a:pt x="104775" y="933450"/>
                </a:lnTo>
                <a:lnTo>
                  <a:pt x="38100" y="1257300"/>
                </a:lnTo>
                <a:lnTo>
                  <a:pt x="28575" y="1457325"/>
                </a:lnTo>
                <a:lnTo>
                  <a:pt x="0" y="1562100"/>
                </a:lnTo>
                <a:lnTo>
                  <a:pt x="85725" y="1733550"/>
                </a:lnTo>
                <a:lnTo>
                  <a:pt x="85725" y="1828800"/>
                </a:lnTo>
                <a:lnTo>
                  <a:pt x="285750" y="1857375"/>
                </a:lnTo>
                <a:lnTo>
                  <a:pt x="523875" y="1733550"/>
                </a:lnTo>
                <a:lnTo>
                  <a:pt x="676275" y="1809750"/>
                </a:lnTo>
                <a:lnTo>
                  <a:pt x="847725" y="1800225"/>
                </a:lnTo>
                <a:lnTo>
                  <a:pt x="1009650" y="1885950"/>
                </a:lnTo>
                <a:lnTo>
                  <a:pt x="1143000" y="1704975"/>
                </a:lnTo>
                <a:lnTo>
                  <a:pt x="1133475" y="1438275"/>
                </a:lnTo>
                <a:lnTo>
                  <a:pt x="1200150" y="1219200"/>
                </a:lnTo>
                <a:lnTo>
                  <a:pt x="1295400" y="942975"/>
                </a:lnTo>
                <a:lnTo>
                  <a:pt x="1285875" y="666750"/>
                </a:lnTo>
                <a:lnTo>
                  <a:pt x="1333500" y="390525"/>
                </a:lnTo>
                <a:lnTo>
                  <a:pt x="1304925" y="266700"/>
                </a:lnTo>
                <a:lnTo>
                  <a:pt x="1400175" y="9525"/>
                </a:lnTo>
                <a:lnTo>
                  <a:pt x="1238250" y="66675"/>
                </a:lnTo>
                <a:lnTo>
                  <a:pt x="1114425" y="85725"/>
                </a:lnTo>
                <a:lnTo>
                  <a:pt x="866775" y="104775"/>
                </a:lnTo>
                <a:lnTo>
                  <a:pt x="714375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Mask R-CNN</a:t>
            </a:r>
            <a:r>
              <a:rPr lang="zh-TW" altLang="en-US" dirty="0" smtClean="0"/>
              <a:t>架構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 rotWithShape="1">
          <a:blip r:embed="rId3"/>
          <a:srcRect l="22609" r="21545"/>
          <a:stretch/>
        </p:blipFill>
        <p:spPr>
          <a:xfrm>
            <a:off x="2980948" y="2831458"/>
            <a:ext cx="3235569" cy="26886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73732" y="5805165"/>
            <a:ext cx="139653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Mask R-CNN</a:t>
            </a:r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架構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51335" y="6587365"/>
            <a:ext cx="48947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He, K., 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Gkioxari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G., 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Dollár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P., &amp; 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Girshick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R. (2017, October).</a:t>
            </a:r>
            <a:endParaRPr lang="zh-TW" altLang="en-US" sz="1200" dirty="0"/>
          </a:p>
        </p:txBody>
      </p:sp>
      <p:pic>
        <p:nvPicPr>
          <p:cNvPr id="7" name="內容版面配置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6" t="35973" r="57269" b="32286"/>
          <a:stretch/>
        </p:blipFill>
        <p:spPr>
          <a:xfrm>
            <a:off x="6720714" y="2604052"/>
            <a:ext cx="1857375" cy="2808127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4583" r="26875" b="33056"/>
          <a:stretch/>
        </p:blipFill>
        <p:spPr>
          <a:xfrm>
            <a:off x="533400" y="2604052"/>
            <a:ext cx="1771650" cy="2808127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>
            <a:off x="6091038" y="4478688"/>
            <a:ext cx="441458" cy="190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4" idx="1"/>
          </p:cNvCxnSpPr>
          <p:nvPr/>
        </p:nvCxnSpPr>
        <p:spPr>
          <a:xfrm>
            <a:off x="2398457" y="4175760"/>
            <a:ext cx="58249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26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研究架</a:t>
            </a:r>
            <a:r>
              <a:rPr lang="zh-TW" altLang="en-US" dirty="0"/>
              <a:t>構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8" y="4421653"/>
            <a:ext cx="1870454" cy="128022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543405" y="57636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 M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486626" y="57636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 M</a:t>
            </a:r>
            <a:endParaRPr lang="zh-TW" altLang="en-US" dirty="0"/>
          </a:p>
        </p:txBody>
      </p:sp>
      <p:cxnSp>
        <p:nvCxnSpPr>
          <p:cNvPr id="16" name="直線接點 15"/>
          <p:cNvCxnSpPr>
            <a:endCxn id="38" idx="2"/>
          </p:cNvCxnSpPr>
          <p:nvPr/>
        </p:nvCxnSpPr>
        <p:spPr>
          <a:xfrm>
            <a:off x="1410990" y="5686732"/>
            <a:ext cx="2967681" cy="1514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38" idx="2"/>
            <a:endCxn id="48" idx="2"/>
          </p:cNvCxnSpPr>
          <p:nvPr/>
        </p:nvCxnSpPr>
        <p:spPr>
          <a:xfrm flipV="1">
            <a:off x="4378671" y="5694303"/>
            <a:ext cx="2830741" cy="757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/>
          <p:cNvGrpSpPr/>
          <p:nvPr/>
        </p:nvGrpSpPr>
        <p:grpSpPr>
          <a:xfrm>
            <a:off x="4343725" y="1550915"/>
            <a:ext cx="1994411" cy="2240513"/>
            <a:chOff x="3891579" y="1873020"/>
            <a:chExt cx="1994411" cy="2240513"/>
          </a:xfrm>
        </p:grpSpPr>
        <p:sp>
          <p:nvSpPr>
            <p:cNvPr id="31" name="文字方塊 30"/>
            <p:cNvSpPr txBox="1"/>
            <p:nvPr/>
          </p:nvSpPr>
          <p:spPr>
            <a:xfrm>
              <a:off x="4791692" y="37442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步幅</a:t>
              </a:r>
            </a:p>
          </p:txBody>
        </p:sp>
        <p:grpSp>
          <p:nvGrpSpPr>
            <p:cNvPr id="5" name="群組 4"/>
            <p:cNvGrpSpPr/>
            <p:nvPr/>
          </p:nvGrpSpPr>
          <p:grpSpPr>
            <a:xfrm>
              <a:off x="3891579" y="1873020"/>
              <a:ext cx="1994411" cy="1871182"/>
              <a:chOff x="3891579" y="1873020"/>
              <a:chExt cx="1994411" cy="1871182"/>
            </a:xfrm>
          </p:grpSpPr>
          <p:pic>
            <p:nvPicPr>
              <p:cNvPr id="26" name="圖片 25"/>
              <p:cNvPicPr>
                <a:picLocks noChangeAspect="1"/>
              </p:cNvPicPr>
              <p:nvPr/>
            </p:nvPicPr>
            <p:blipFill>
              <a:blip r:embed="rId5" cstate="print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43726" y="1873020"/>
                <a:ext cx="1542264" cy="1871182"/>
              </a:xfrm>
              <a:prstGeom prst="rect">
                <a:avLst/>
              </a:prstGeom>
            </p:spPr>
          </p:pic>
          <p:cxnSp>
            <p:nvCxnSpPr>
              <p:cNvPr id="29" name="直線接點 28"/>
              <p:cNvCxnSpPr/>
              <p:nvPr/>
            </p:nvCxnSpPr>
            <p:spPr>
              <a:xfrm>
                <a:off x="4270402" y="3744202"/>
                <a:ext cx="1538328" cy="0"/>
              </a:xfrm>
              <a:prstGeom prst="line">
                <a:avLst/>
              </a:prstGeom>
              <a:ln w="28575">
                <a:solidFill>
                  <a:schemeClr val="accent6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圖片 31"/>
              <p:cNvPicPr>
                <a:picLocks noChangeAspect="1"/>
              </p:cNvPicPr>
              <p:nvPr/>
            </p:nvPicPr>
            <p:blipFill rotWithShape="1">
              <a:blip r:embed="rId6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88125" b="99453" l="95" r="19431">
                            <a14:foregroundMark x1="10900" y1="95000" x2="10900" y2="95000"/>
                            <a14:foregroundMark x1="14597" y1="91797" x2="9479" y2="91016"/>
                            <a14:foregroundMark x1="15735" y1="91172" x2="17536" y2="96016"/>
                            <a14:foregroundMark x1="11659" y1="91016" x2="6256" y2="89688"/>
                            <a14:foregroundMark x1="7393" y1="92344" x2="1232" y2="93125"/>
                            <a14:foregroundMark x1="4550" y1="92188" x2="95" y2="90313"/>
                            <a14:foregroundMark x1="1991" y1="91406" x2="1327" y2="89922"/>
                            <a14:foregroundMark x1="6445" y1="94219" x2="16303" y2="98594"/>
                            <a14:foregroundMark x1="13839" y1="97656" x2="15355" y2="99609"/>
                            <a14:foregroundMark x1="16777" y1="95547" x2="19526" y2="94375"/>
                            <a14:foregroundMark x1="10806" y1="91797" x2="8246" y2="8812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7745" r="79205"/>
              <a:stretch/>
            </p:blipFill>
            <p:spPr>
              <a:xfrm flipH="1">
                <a:off x="5563731" y="3514889"/>
                <a:ext cx="320719" cy="229312"/>
              </a:xfrm>
              <a:prstGeom prst="rect">
                <a:avLst/>
              </a:prstGeom>
            </p:spPr>
          </p:pic>
          <p:pic>
            <p:nvPicPr>
              <p:cNvPr id="34" name="圖片 33"/>
              <p:cNvPicPr>
                <a:picLocks noChangeAspect="1"/>
              </p:cNvPicPr>
              <p:nvPr/>
            </p:nvPicPr>
            <p:blipFill rotWithShape="1">
              <a:blip r:embed="rId8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56172" b="77344" l="83412" r="99810">
                            <a14:foregroundMark x1="97062" y1="73359" x2="85498" y2="64063"/>
                            <a14:foregroundMark x1="95355" y1="70078" x2="88057" y2="63828"/>
                            <a14:foregroundMark x1="90427" y1="63359" x2="99242" y2="70938"/>
                            <a14:foregroundMark x1="89953" y1="62187" x2="99242" y2="70703"/>
                            <a14:foregroundMark x1="88246" y1="61016" x2="96019" y2="65859"/>
                            <a14:foregroundMark x1="87488" y1="61328" x2="85308" y2="68516"/>
                            <a14:foregroundMark x1="87962" y1="60781" x2="86066" y2="56172"/>
                            <a14:foregroundMark x1="86540" y1="64375" x2="83507" y2="61797"/>
                            <a14:foregroundMark x1="95355" y1="71563" x2="99810" y2="765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24" t="58132" b="20489"/>
              <a:stretch/>
            </p:blipFill>
            <p:spPr>
              <a:xfrm flipH="1">
                <a:off x="4343726" y="2955772"/>
                <a:ext cx="278775" cy="400050"/>
              </a:xfrm>
              <a:prstGeom prst="rect">
                <a:avLst/>
              </a:prstGeom>
            </p:spPr>
          </p:pic>
          <p:sp>
            <p:nvSpPr>
              <p:cNvPr id="35" name="文字方塊 34"/>
              <p:cNvSpPr txBox="1"/>
              <p:nvPr/>
            </p:nvSpPr>
            <p:spPr>
              <a:xfrm>
                <a:off x="3891579" y="270399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步頻</a:t>
                </a:r>
                <a:endParaRPr lang="zh-TW" altLang="en-US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6" name="文字方塊 35"/>
          <p:cNvSpPr txBox="1"/>
          <p:nvPr/>
        </p:nvSpPr>
        <p:spPr>
          <a:xfrm>
            <a:off x="764659" y="57636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起點</a:t>
            </a:r>
            <a:endParaRPr lang="zh-TW" altLang="en-US" dirty="0"/>
          </a:p>
        </p:txBody>
      </p:sp>
      <p:pic>
        <p:nvPicPr>
          <p:cNvPr id="37" name="Picture 2" descr="ç¸éåç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09" y="4247743"/>
            <a:ext cx="854900" cy="38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ãpicamera png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77" y="4408932"/>
            <a:ext cx="1132897" cy="113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圖片 37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0"/>
          <a:stretch/>
        </p:blipFill>
        <p:spPr bwMode="auto">
          <a:xfrm>
            <a:off x="3911142" y="4991707"/>
            <a:ext cx="935058" cy="710168"/>
          </a:xfrm>
          <a:prstGeom prst="rect">
            <a:avLst/>
          </a:prstGeom>
          <a:noFill/>
        </p:spPr>
      </p:pic>
      <p:pic>
        <p:nvPicPr>
          <p:cNvPr id="47" name="Picture 2" descr="ãpicamera png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18" y="4401360"/>
            <a:ext cx="1132897" cy="113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圖片 47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0"/>
          <a:stretch/>
        </p:blipFill>
        <p:spPr bwMode="auto">
          <a:xfrm>
            <a:off x="6741883" y="4984135"/>
            <a:ext cx="935058" cy="710168"/>
          </a:xfrm>
          <a:prstGeom prst="rect">
            <a:avLst/>
          </a:prstGeom>
          <a:noFill/>
        </p:spPr>
      </p:pic>
      <p:pic>
        <p:nvPicPr>
          <p:cNvPr id="50" name="Picture 4" descr="ãFlexiForce pngãçåçæå°çµæ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4" y="4579953"/>
            <a:ext cx="1348676" cy="134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圖片 50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0"/>
          <a:stretch/>
        </p:blipFill>
        <p:spPr bwMode="auto">
          <a:xfrm>
            <a:off x="339545" y="3324958"/>
            <a:ext cx="935058" cy="710168"/>
          </a:xfrm>
          <a:prstGeom prst="rect">
            <a:avLst/>
          </a:prstGeom>
          <a:noFill/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69" y="4147016"/>
            <a:ext cx="397061" cy="794121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342" y="4134459"/>
            <a:ext cx="397061" cy="794121"/>
          </a:xfrm>
          <a:prstGeom prst="rect">
            <a:avLst/>
          </a:prstGeom>
        </p:spPr>
      </p:pic>
      <p:grpSp>
        <p:nvGrpSpPr>
          <p:cNvPr id="33" name="群組 32"/>
          <p:cNvGrpSpPr/>
          <p:nvPr/>
        </p:nvGrpSpPr>
        <p:grpSpPr>
          <a:xfrm>
            <a:off x="1274603" y="1709834"/>
            <a:ext cx="2284129" cy="2247716"/>
            <a:chOff x="2924531" y="751682"/>
            <a:chExt cx="5963259" cy="5868193"/>
          </a:xfrm>
        </p:grpSpPr>
        <p:pic>
          <p:nvPicPr>
            <p:cNvPr id="39" name="內容版面配置區 6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531" y="751682"/>
              <a:ext cx="5963259" cy="5868193"/>
            </a:xfrm>
            <a:prstGeom prst="rect">
              <a:avLst/>
            </a:prstGeom>
          </p:spPr>
        </p:pic>
        <p:pic>
          <p:nvPicPr>
            <p:cNvPr id="40" name="內容版面配置區 3"/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6" r="10238"/>
            <a:stretch/>
          </p:blipFill>
          <p:spPr>
            <a:xfrm>
              <a:off x="3776306" y="1257677"/>
              <a:ext cx="4358043" cy="47951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564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平臺端呈現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8" y="4421653"/>
            <a:ext cx="1870454" cy="128022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544375" y="534501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 M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419900" y="531739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 M</a:t>
            </a:r>
            <a:endParaRPr lang="zh-TW" altLang="en-US" dirty="0"/>
          </a:p>
        </p:txBody>
      </p:sp>
      <p:cxnSp>
        <p:nvCxnSpPr>
          <p:cNvPr id="16" name="直線接點 15"/>
          <p:cNvCxnSpPr>
            <a:endCxn id="38" idx="2"/>
          </p:cNvCxnSpPr>
          <p:nvPr/>
        </p:nvCxnSpPr>
        <p:spPr>
          <a:xfrm>
            <a:off x="1410990" y="5686732"/>
            <a:ext cx="2967681" cy="1514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38" idx="2"/>
            <a:endCxn id="48" idx="2"/>
          </p:cNvCxnSpPr>
          <p:nvPr/>
        </p:nvCxnSpPr>
        <p:spPr>
          <a:xfrm flipV="1">
            <a:off x="4378671" y="5694303"/>
            <a:ext cx="2830741" cy="757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764659" y="57636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起點</a:t>
            </a:r>
            <a:endParaRPr lang="zh-TW" altLang="en-US" dirty="0"/>
          </a:p>
        </p:txBody>
      </p:sp>
      <p:pic>
        <p:nvPicPr>
          <p:cNvPr id="37" name="Picture 2" descr="ç¸éåç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4" y="4258730"/>
            <a:ext cx="854900" cy="38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ãpicamera png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77" y="4408932"/>
            <a:ext cx="1132897" cy="113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圖片 3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0"/>
          <a:stretch/>
        </p:blipFill>
        <p:spPr bwMode="auto">
          <a:xfrm>
            <a:off x="3911142" y="4991707"/>
            <a:ext cx="935058" cy="710168"/>
          </a:xfrm>
          <a:prstGeom prst="rect">
            <a:avLst/>
          </a:prstGeom>
          <a:noFill/>
        </p:spPr>
      </p:pic>
      <p:pic>
        <p:nvPicPr>
          <p:cNvPr id="47" name="Picture 2" descr="ãpicamera png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18" y="4401360"/>
            <a:ext cx="1132897" cy="113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圖片 4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0"/>
          <a:stretch/>
        </p:blipFill>
        <p:spPr bwMode="auto">
          <a:xfrm>
            <a:off x="6741883" y="4984135"/>
            <a:ext cx="935058" cy="710168"/>
          </a:xfrm>
          <a:prstGeom prst="rect">
            <a:avLst/>
          </a:prstGeom>
          <a:noFill/>
        </p:spPr>
      </p:pic>
      <p:pic>
        <p:nvPicPr>
          <p:cNvPr id="50" name="Picture 4" descr="ãFlexiForce png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4" y="4579953"/>
            <a:ext cx="1348676" cy="134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圖片 50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0"/>
          <a:stretch/>
        </p:blipFill>
        <p:spPr bwMode="auto">
          <a:xfrm>
            <a:off x="339545" y="3324958"/>
            <a:ext cx="935058" cy="710168"/>
          </a:xfrm>
          <a:prstGeom prst="rect">
            <a:avLst/>
          </a:prstGeom>
          <a:noFill/>
        </p:spPr>
      </p:pic>
      <p:pic>
        <p:nvPicPr>
          <p:cNvPr id="28" name="圖片 27"/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0"/>
          <a:stretch/>
        </p:blipFill>
        <p:spPr bwMode="auto">
          <a:xfrm>
            <a:off x="3876196" y="1918380"/>
            <a:ext cx="935058" cy="710168"/>
          </a:xfrm>
          <a:prstGeom prst="rect">
            <a:avLst/>
          </a:prstGeom>
          <a:noFill/>
        </p:spPr>
      </p:pic>
      <p:grpSp>
        <p:nvGrpSpPr>
          <p:cNvPr id="8" name="群組 7"/>
          <p:cNvGrpSpPr/>
          <p:nvPr/>
        </p:nvGrpSpPr>
        <p:grpSpPr>
          <a:xfrm>
            <a:off x="5430669" y="1505850"/>
            <a:ext cx="1560098" cy="1535227"/>
            <a:chOff x="2924531" y="751682"/>
            <a:chExt cx="5963259" cy="5868193"/>
          </a:xfrm>
        </p:grpSpPr>
        <p:pic>
          <p:nvPicPr>
            <p:cNvPr id="30" name="內容版面配置區 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531" y="751682"/>
              <a:ext cx="5963259" cy="5868193"/>
            </a:xfrm>
            <a:prstGeom prst="rect">
              <a:avLst/>
            </a:prstGeom>
          </p:spPr>
        </p:pic>
        <p:pic>
          <p:nvPicPr>
            <p:cNvPr id="33" name="內容版面配置區 3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36" r="10238"/>
            <a:stretch/>
          </p:blipFill>
          <p:spPr>
            <a:xfrm>
              <a:off x="3776306" y="1257677"/>
              <a:ext cx="4358043" cy="4795191"/>
            </a:xfrm>
            <a:prstGeom prst="rect">
              <a:avLst/>
            </a:prstGeom>
          </p:spPr>
        </p:pic>
      </p:grpSp>
      <p:cxnSp>
        <p:nvCxnSpPr>
          <p:cNvPr id="11" name="直線單箭頭接點 10"/>
          <p:cNvCxnSpPr>
            <a:stCxn id="30" idx="1"/>
            <a:endCxn id="28" idx="3"/>
          </p:cNvCxnSpPr>
          <p:nvPr/>
        </p:nvCxnSpPr>
        <p:spPr>
          <a:xfrm flipH="1">
            <a:off x="4811254" y="2273464"/>
            <a:ext cx="6194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51" idx="2"/>
            <a:endCxn id="37" idx="0"/>
          </p:cNvCxnSpPr>
          <p:nvPr/>
        </p:nvCxnSpPr>
        <p:spPr>
          <a:xfrm>
            <a:off x="807074" y="4035126"/>
            <a:ext cx="0" cy="2236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群組 1030"/>
          <p:cNvGrpSpPr/>
          <p:nvPr/>
        </p:nvGrpSpPr>
        <p:grpSpPr>
          <a:xfrm>
            <a:off x="807074" y="2628548"/>
            <a:ext cx="6367393" cy="1780384"/>
            <a:chOff x="807074" y="2628548"/>
            <a:chExt cx="6367393" cy="1780384"/>
          </a:xfrm>
        </p:grpSpPr>
        <p:cxnSp>
          <p:nvCxnSpPr>
            <p:cNvPr id="39" name="直線單箭頭接點 38"/>
            <p:cNvCxnSpPr>
              <a:stCxn id="28" idx="2"/>
              <a:endCxn id="51" idx="0"/>
            </p:cNvCxnSpPr>
            <p:nvPr/>
          </p:nvCxnSpPr>
          <p:spPr>
            <a:xfrm rot="5400000">
              <a:off x="2227195" y="1208428"/>
              <a:ext cx="696410" cy="35366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>
              <a:stCxn id="28" idx="2"/>
              <a:endCxn id="1026" idx="0"/>
            </p:cNvCxnSpPr>
            <p:nvPr/>
          </p:nvCxnSpPr>
          <p:spPr>
            <a:xfrm>
              <a:off x="4343725" y="2628548"/>
              <a:ext cx="1" cy="17803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單箭頭接點 54"/>
            <p:cNvCxnSpPr>
              <a:stCxn id="28" idx="2"/>
              <a:endCxn id="47" idx="0"/>
            </p:cNvCxnSpPr>
            <p:nvPr/>
          </p:nvCxnSpPr>
          <p:spPr>
            <a:xfrm rot="16200000" flipH="1">
              <a:off x="4872690" y="2099583"/>
              <a:ext cx="1772812" cy="2830742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4" name="群組 1033"/>
          <p:cNvGrpSpPr/>
          <p:nvPr/>
        </p:nvGrpSpPr>
        <p:grpSpPr>
          <a:xfrm>
            <a:off x="339545" y="3680042"/>
            <a:ext cx="6869867" cy="2021833"/>
            <a:chOff x="339545" y="3680042"/>
            <a:chExt cx="6869867" cy="2021833"/>
          </a:xfrm>
        </p:grpSpPr>
        <p:cxnSp>
          <p:nvCxnSpPr>
            <p:cNvPr id="62" name="直線單箭頭接點 61"/>
            <p:cNvCxnSpPr>
              <a:stCxn id="38" idx="2"/>
              <a:endCxn id="51" idx="1"/>
            </p:cNvCxnSpPr>
            <p:nvPr/>
          </p:nvCxnSpPr>
          <p:spPr>
            <a:xfrm rot="5400000" flipH="1">
              <a:off x="1348191" y="2671396"/>
              <a:ext cx="2021833" cy="4039126"/>
            </a:xfrm>
            <a:prstGeom prst="bentConnector4">
              <a:avLst>
                <a:gd name="adj1" fmla="val -25911"/>
                <a:gd name="adj2" fmla="val 105660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單箭頭接點 61"/>
            <p:cNvCxnSpPr>
              <a:stCxn id="48" idx="2"/>
              <a:endCxn id="51" idx="1"/>
            </p:cNvCxnSpPr>
            <p:nvPr/>
          </p:nvCxnSpPr>
          <p:spPr>
            <a:xfrm rot="5400000" flipH="1">
              <a:off x="2767348" y="1252240"/>
              <a:ext cx="2014261" cy="6869867"/>
            </a:xfrm>
            <a:prstGeom prst="bentConnector4">
              <a:avLst>
                <a:gd name="adj1" fmla="val -26481"/>
                <a:gd name="adj2" fmla="val 103328"/>
              </a:avLst>
            </a:prstGeom>
            <a:ln w="285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2" name="群組 1041"/>
          <p:cNvGrpSpPr/>
          <p:nvPr/>
        </p:nvGrpSpPr>
        <p:grpSpPr>
          <a:xfrm>
            <a:off x="4343725" y="2628548"/>
            <a:ext cx="2830742" cy="1780384"/>
            <a:chOff x="4343725" y="2628548"/>
            <a:chExt cx="2830742" cy="1780384"/>
          </a:xfrm>
        </p:grpSpPr>
        <p:cxnSp>
          <p:nvCxnSpPr>
            <p:cNvPr id="77" name="直線單箭頭接點 76"/>
            <p:cNvCxnSpPr>
              <a:stCxn id="1026" idx="0"/>
              <a:endCxn id="28" idx="2"/>
            </p:cNvCxnSpPr>
            <p:nvPr/>
          </p:nvCxnSpPr>
          <p:spPr>
            <a:xfrm flipH="1" flipV="1">
              <a:off x="4343725" y="2628548"/>
              <a:ext cx="1" cy="178038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單箭頭接點 83"/>
            <p:cNvCxnSpPr>
              <a:stCxn id="47" idx="0"/>
              <a:endCxn id="28" idx="2"/>
            </p:cNvCxnSpPr>
            <p:nvPr/>
          </p:nvCxnSpPr>
          <p:spPr>
            <a:xfrm rot="16200000" flipV="1">
              <a:off x="4872690" y="2099583"/>
              <a:ext cx="1772812" cy="283074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021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研究架構</a:t>
            </a:r>
            <a:r>
              <a:rPr lang="en-US" altLang="zh-TW" dirty="0" smtClean="0"/>
              <a:t>-</a:t>
            </a:r>
            <a:r>
              <a:rPr lang="zh-TW" altLang="en-US" dirty="0" smtClean="0"/>
              <a:t>產</a:t>
            </a:r>
            <a:r>
              <a:rPr lang="zh-TW" altLang="en-US" dirty="0"/>
              <a:t>生</a:t>
            </a:r>
            <a:r>
              <a:rPr lang="zh-TW" altLang="en-US" dirty="0" smtClean="0"/>
              <a:t>模型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71"/>
          <a:stretch/>
        </p:blipFill>
        <p:spPr>
          <a:xfrm>
            <a:off x="3083222" y="1505854"/>
            <a:ext cx="3458255" cy="4920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808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研究架構</a:t>
            </a:r>
            <a:r>
              <a:rPr lang="en-US" altLang="zh-TW" dirty="0" smtClean="0"/>
              <a:t>-</a:t>
            </a:r>
            <a:r>
              <a:rPr lang="zh-TW" altLang="en-US" dirty="0" smtClean="0"/>
              <a:t>使用模型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28"/>
          <a:stretch/>
        </p:blipFill>
        <p:spPr>
          <a:xfrm>
            <a:off x="3323493" y="1541022"/>
            <a:ext cx="3757190" cy="49205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1257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Detectron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6167" y="1761780"/>
            <a:ext cx="6312757" cy="467227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642625" y="6581001"/>
            <a:ext cx="3858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 smtClean="0"/>
              <a:t>資料來源：</a:t>
            </a:r>
            <a:r>
              <a:rPr lang="en-US" altLang="zh-TW" sz="1200" dirty="0"/>
              <a:t>https://github.com/facebookresearch/Detectron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5826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訓練模型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lvl="0" indent="-514350" hangingPunct="0">
              <a:buFont typeface="+mj-lt"/>
              <a:buAutoNum type="arabicPeriod"/>
            </a:pPr>
            <a:r>
              <a:rPr lang="zh-TW" altLang="zh-TW" dirty="0"/>
              <a:t>準備樣本資料庫。</a:t>
            </a:r>
          </a:p>
          <a:p>
            <a:pPr marL="514350" lvl="0" indent="-514350" hangingPunct="0">
              <a:buFont typeface="+mj-lt"/>
              <a:buAutoNum type="arabicPeriod"/>
            </a:pPr>
            <a:r>
              <a:rPr lang="zh-TW" altLang="zh-TW" dirty="0"/>
              <a:t>選擇端到端的</a:t>
            </a:r>
            <a:r>
              <a:rPr lang="en-US" altLang="zh-TW" dirty="0"/>
              <a:t>Mask R-CNN</a:t>
            </a:r>
            <a:r>
              <a:rPr lang="zh-TW" altLang="zh-TW" dirty="0"/>
              <a:t>演算法。</a:t>
            </a:r>
          </a:p>
          <a:p>
            <a:pPr marL="514350" lvl="0" indent="-514350" hangingPunct="0">
              <a:buFont typeface="+mj-lt"/>
              <a:buAutoNum type="arabicPeriod"/>
            </a:pPr>
            <a:r>
              <a:rPr lang="zh-TW" altLang="zh-TW" dirty="0"/>
              <a:t>選擇一個搭配</a:t>
            </a:r>
            <a:r>
              <a:rPr lang="en-US" altLang="zh-TW" dirty="0"/>
              <a:t>Mask R-CNN</a:t>
            </a:r>
            <a:r>
              <a:rPr lang="zh-TW" altLang="zh-TW" dirty="0"/>
              <a:t>的網路骨幹。</a:t>
            </a:r>
          </a:p>
          <a:p>
            <a:pPr marL="514350" lvl="0" indent="-514350" hangingPunct="0">
              <a:buFont typeface="+mj-lt"/>
              <a:buAutoNum type="arabicPeriod"/>
            </a:pPr>
            <a:r>
              <a:rPr lang="zh-TW" altLang="zh-TW" dirty="0"/>
              <a:t>選擇網路骨幹的層數與候選區域選取的方法。</a:t>
            </a:r>
          </a:p>
          <a:p>
            <a:pPr marL="514350" lvl="0" indent="-514350" hangingPunct="0">
              <a:buFont typeface="+mj-lt"/>
              <a:buAutoNum type="arabicPeriod"/>
            </a:pPr>
            <a:r>
              <a:rPr lang="zh-TW" altLang="zh-TW" dirty="0"/>
              <a:t>設定樣本個數，本研究使用的資料庫個數有</a:t>
            </a:r>
            <a:r>
              <a:rPr lang="en-US" altLang="zh-TW" dirty="0"/>
              <a:t>3</a:t>
            </a:r>
            <a:r>
              <a:rPr lang="zh-TW" altLang="zh-TW" dirty="0"/>
              <a:t>個，分別為背景、人物、鞋子。</a:t>
            </a:r>
          </a:p>
          <a:p>
            <a:pPr marL="514350" lvl="0" indent="-514350" hangingPunct="0">
              <a:buFont typeface="+mj-lt"/>
              <a:buAutoNum type="arabicPeriod"/>
            </a:pPr>
            <a:r>
              <a:rPr lang="zh-TW" altLang="zh-TW" dirty="0"/>
              <a:t>設定</a:t>
            </a:r>
            <a:r>
              <a:rPr lang="en-US" altLang="zh-TW" dirty="0"/>
              <a:t>GPU</a:t>
            </a:r>
            <a:r>
              <a:rPr lang="zh-TW" altLang="zh-TW" dirty="0"/>
              <a:t>個數，不同的</a:t>
            </a:r>
            <a:r>
              <a:rPr lang="en-US" altLang="zh-TW" dirty="0"/>
              <a:t>GPU</a:t>
            </a:r>
            <a:r>
              <a:rPr lang="zh-TW" altLang="zh-TW" dirty="0"/>
              <a:t>個數設定不同的疊代次數。</a:t>
            </a:r>
          </a:p>
          <a:p>
            <a:pPr marL="514350" lvl="0" indent="-514350" hangingPunct="0">
              <a:buFont typeface="+mj-lt"/>
              <a:buAutoNum type="arabicPeriod"/>
            </a:pPr>
            <a:r>
              <a:rPr lang="zh-TW" altLang="zh-TW" dirty="0"/>
              <a:t>設定資料集路徑。</a:t>
            </a:r>
          </a:p>
          <a:p>
            <a:pPr marL="514350" lvl="0" indent="-514350" hangingPunct="0">
              <a:buFont typeface="+mj-lt"/>
              <a:buAutoNum type="arabicPeriod"/>
            </a:pPr>
            <a:r>
              <a:rPr lang="zh-TW" altLang="zh-TW" dirty="0"/>
              <a:t>開始訓練。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783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比較模型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6468865"/>
              </p:ext>
            </p:extLst>
          </p:nvPr>
        </p:nvGraphicFramePr>
        <p:xfrm>
          <a:off x="628649" y="3072408"/>
          <a:ext cx="8058151" cy="21336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615766">
                  <a:extLst>
                    <a:ext uri="{9D8B030D-6E8A-4147-A177-3AD203B41FA5}">
                      <a16:colId xmlns:a16="http://schemas.microsoft.com/office/drawing/2014/main" val="1997897496"/>
                    </a:ext>
                  </a:extLst>
                </a:gridCol>
                <a:gridCol w="615766">
                  <a:extLst>
                    <a:ext uri="{9D8B030D-6E8A-4147-A177-3AD203B41FA5}">
                      <a16:colId xmlns:a16="http://schemas.microsoft.com/office/drawing/2014/main" val="4042148335"/>
                    </a:ext>
                  </a:extLst>
                </a:gridCol>
                <a:gridCol w="891410">
                  <a:extLst>
                    <a:ext uri="{9D8B030D-6E8A-4147-A177-3AD203B41FA5}">
                      <a16:colId xmlns:a16="http://schemas.microsoft.com/office/drawing/2014/main" val="2965728787"/>
                    </a:ext>
                  </a:extLst>
                </a:gridCol>
                <a:gridCol w="1168665">
                  <a:extLst>
                    <a:ext uri="{9D8B030D-6E8A-4147-A177-3AD203B41FA5}">
                      <a16:colId xmlns:a16="http://schemas.microsoft.com/office/drawing/2014/main" val="4000357557"/>
                    </a:ext>
                  </a:extLst>
                </a:gridCol>
                <a:gridCol w="939768">
                  <a:extLst>
                    <a:ext uri="{9D8B030D-6E8A-4147-A177-3AD203B41FA5}">
                      <a16:colId xmlns:a16="http://schemas.microsoft.com/office/drawing/2014/main" val="2783481677"/>
                    </a:ext>
                  </a:extLst>
                </a:gridCol>
                <a:gridCol w="1428190">
                  <a:extLst>
                    <a:ext uri="{9D8B030D-6E8A-4147-A177-3AD203B41FA5}">
                      <a16:colId xmlns:a16="http://schemas.microsoft.com/office/drawing/2014/main" val="1124136532"/>
                    </a:ext>
                  </a:extLst>
                </a:gridCol>
                <a:gridCol w="722192">
                  <a:extLst>
                    <a:ext uri="{9D8B030D-6E8A-4147-A177-3AD203B41FA5}">
                      <a16:colId xmlns:a16="http://schemas.microsoft.com/office/drawing/2014/main" val="1547955941"/>
                    </a:ext>
                  </a:extLst>
                </a:gridCol>
                <a:gridCol w="703805">
                  <a:extLst>
                    <a:ext uri="{9D8B030D-6E8A-4147-A177-3AD203B41FA5}">
                      <a16:colId xmlns:a16="http://schemas.microsoft.com/office/drawing/2014/main" val="3115983165"/>
                    </a:ext>
                  </a:extLst>
                </a:gridCol>
                <a:gridCol w="972589">
                  <a:extLst>
                    <a:ext uri="{9D8B030D-6E8A-4147-A177-3AD203B41FA5}">
                      <a16:colId xmlns:a16="http://schemas.microsoft.com/office/drawing/2014/main" val="3901063234"/>
                    </a:ext>
                  </a:extLst>
                </a:gridCol>
              </a:tblGrid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模型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GPU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學習率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疊代次數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SCALE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MAX_SIZE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人物</a:t>
                      </a:r>
                      <a:r>
                        <a:rPr lang="en-US" sz="1400" kern="100">
                          <a:effectLst/>
                        </a:rPr>
                        <a:t>(%)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鞋子</a:t>
                      </a:r>
                      <a:r>
                        <a:rPr lang="en-US" sz="1400" kern="100">
                          <a:effectLst/>
                        </a:rPr>
                        <a:t>(%)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花費時間</a:t>
                      </a:r>
                      <a:endParaRPr lang="zh-TW" sz="1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453058213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0.0025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23.5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06:45:00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04413024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0.0025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22.9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52.6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05:28:11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651046058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0.0025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22.2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50.9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04:39:47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994589610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23.3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54.1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03:50:20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736294289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52.1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03:16:34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949574841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22.1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50.9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02:58:02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478964902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7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54.3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02:19:23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564986918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22.6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52.1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02:02:43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978859499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51.1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01:52:24</a:t>
                      </a:r>
                      <a:endParaRPr lang="zh-TW" sz="1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75087078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637129" y="2795409"/>
            <a:ext cx="191590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模型物件準確度比較表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8650" y="3275215"/>
            <a:ext cx="8066463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20337" y="3909753"/>
            <a:ext cx="8066463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628650" y="4544291"/>
            <a:ext cx="8066463" cy="2078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4156364" y="3707476"/>
            <a:ext cx="1620981" cy="202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4156364" y="3494116"/>
            <a:ext cx="1620981" cy="202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4156364" y="3286298"/>
            <a:ext cx="1620981" cy="20227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6392487" y="3275215"/>
            <a:ext cx="1296786" cy="21890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35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</a:t>
            </a:r>
            <a:r>
              <a:rPr lang="zh-TW" altLang="en-US" dirty="0"/>
              <a:t>背景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631" b="72131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49" y="4409332"/>
            <a:ext cx="2811401" cy="214369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800" y="2855566"/>
            <a:ext cx="4657661" cy="310753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015" y="2481940"/>
            <a:ext cx="1664999" cy="166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6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軌跡追蹤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" t="838" r="389" b="1160"/>
          <a:stretch/>
        </p:blipFill>
        <p:spPr>
          <a:xfrm>
            <a:off x="1695797" y="2253789"/>
            <a:ext cx="5754485" cy="3198322"/>
          </a:xfrm>
        </p:spPr>
      </p:pic>
      <p:sp>
        <p:nvSpPr>
          <p:cNvPr id="3" name="文字方塊 2"/>
          <p:cNvSpPr txBox="1"/>
          <p:nvPr/>
        </p:nvSpPr>
        <p:spPr>
          <a:xfrm>
            <a:off x="5987562" y="3261946"/>
            <a:ext cx="1569660" cy="369332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曼哈頓距離法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1322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成果</a:t>
            </a:r>
            <a:r>
              <a:rPr lang="zh-TW" altLang="zh-TW" dirty="0" smtClean="0"/>
              <a:t>展示</a:t>
            </a:r>
            <a:r>
              <a:rPr lang="en-US" altLang="zh-TW" dirty="0" smtClean="0"/>
              <a:t>-</a:t>
            </a:r>
            <a:r>
              <a:rPr lang="zh-TW" altLang="en-US" dirty="0" smtClean="0"/>
              <a:t>控制頁面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06" y="1272015"/>
            <a:ext cx="5603599" cy="5514267"/>
          </a:xfrm>
          <a:prstGeom prst="rect">
            <a:avLst/>
          </a:prstGeom>
        </p:spPr>
      </p:pic>
      <p:pic>
        <p:nvPicPr>
          <p:cNvPr id="8" name="內容版面配置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50"/>
          <a:stretch/>
        </p:blipFill>
        <p:spPr>
          <a:xfrm>
            <a:off x="2882054" y="1786496"/>
            <a:ext cx="4349614" cy="44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02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成果</a:t>
            </a:r>
            <a:r>
              <a:rPr lang="zh-TW" altLang="zh-TW" dirty="0" smtClean="0"/>
              <a:t>展示</a:t>
            </a:r>
            <a:r>
              <a:rPr lang="en-US" altLang="zh-TW" dirty="0" smtClean="0"/>
              <a:t>-</a:t>
            </a:r>
            <a:r>
              <a:rPr lang="zh-TW" altLang="en-US" dirty="0" smtClean="0"/>
              <a:t>速度呈現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911751" y="1182368"/>
            <a:ext cx="5603599" cy="5514267"/>
            <a:chOff x="3612776" y="1343733"/>
            <a:chExt cx="5603599" cy="5514267"/>
          </a:xfrm>
        </p:grpSpPr>
        <p:pic>
          <p:nvPicPr>
            <p:cNvPr id="6" name="內容版面配置區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2776" y="1343733"/>
              <a:ext cx="5603599" cy="5514267"/>
            </a:xfrm>
            <a:prstGeom prst="rect">
              <a:avLst/>
            </a:prstGeom>
          </p:spPr>
        </p:pic>
        <p:pic>
          <p:nvPicPr>
            <p:cNvPr id="7" name="內容版面配置區 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4" r="6998"/>
            <a:stretch/>
          </p:blipFill>
          <p:spPr>
            <a:xfrm>
              <a:off x="4405347" y="1928662"/>
              <a:ext cx="4110003" cy="4301809"/>
            </a:xfrm>
            <a:prstGeom prst="rect">
              <a:avLst/>
            </a:prstGeom>
          </p:spPr>
        </p:pic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3297851"/>
            <a:ext cx="3695006" cy="277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9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532" y="1209032"/>
            <a:ext cx="5498500" cy="54108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成果</a:t>
            </a:r>
            <a:r>
              <a:rPr lang="zh-TW" altLang="zh-TW" dirty="0" smtClean="0"/>
              <a:t>展示</a:t>
            </a:r>
            <a:r>
              <a:rPr lang="en-US" altLang="zh-TW" dirty="0" smtClean="0"/>
              <a:t>-</a:t>
            </a:r>
            <a:r>
              <a:rPr lang="zh-TW" altLang="en-US" dirty="0" smtClean="0"/>
              <a:t>壓力呈現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6" r="10238"/>
          <a:stretch/>
        </p:blipFill>
        <p:spPr>
          <a:xfrm>
            <a:off x="3740524" y="1690688"/>
            <a:ext cx="3946909" cy="433355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10"/>
          <a:stretch/>
        </p:blipFill>
        <p:spPr>
          <a:xfrm>
            <a:off x="1353789" y="2603842"/>
            <a:ext cx="1067630" cy="260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0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 smtClean="0"/>
              <a:t>步幅</a:t>
            </a:r>
            <a:r>
              <a:rPr lang="zh-TW" altLang="zh-TW" dirty="0"/>
              <a:t>與步頻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235256"/>
              </p:ext>
            </p:extLst>
          </p:nvPr>
        </p:nvGraphicFramePr>
        <p:xfrm>
          <a:off x="628649" y="2052410"/>
          <a:ext cx="7886704" cy="20116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26672">
                  <a:extLst>
                    <a:ext uri="{9D8B030D-6E8A-4147-A177-3AD203B41FA5}">
                      <a16:colId xmlns:a16="http://schemas.microsoft.com/office/drawing/2014/main" val="1593368351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167617550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221568976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3491227047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2275852019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88307406"/>
                    </a:ext>
                  </a:extLst>
                </a:gridCol>
                <a:gridCol w="1126672">
                  <a:extLst>
                    <a:ext uri="{9D8B030D-6E8A-4147-A177-3AD203B41FA5}">
                      <a16:colId xmlns:a16="http://schemas.microsoft.com/office/drawing/2014/main" val="4244837446"/>
                    </a:ext>
                  </a:extLst>
                </a:gridCol>
              </a:tblGrid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測驗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第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TW" sz="1200" kern="100">
                          <a:effectLst/>
                        </a:rPr>
                        <a:t>步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第</a:t>
                      </a:r>
                      <a:r>
                        <a:rPr lang="en-US" sz="1200" kern="100">
                          <a:effectLst/>
                        </a:rPr>
                        <a:t>2</a:t>
                      </a:r>
                      <a:r>
                        <a:rPr lang="zh-TW" sz="1200" kern="100">
                          <a:effectLst/>
                        </a:rPr>
                        <a:t>步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第</a:t>
                      </a:r>
                      <a:r>
                        <a:rPr lang="en-US" sz="1200" kern="100">
                          <a:effectLst/>
                        </a:rPr>
                        <a:t>3</a:t>
                      </a:r>
                      <a:r>
                        <a:rPr lang="zh-TW" sz="1200" kern="100">
                          <a:effectLst/>
                        </a:rPr>
                        <a:t>步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第</a:t>
                      </a:r>
                      <a:r>
                        <a:rPr lang="en-US" sz="1200" kern="100">
                          <a:effectLst/>
                        </a:rPr>
                        <a:t>4</a:t>
                      </a:r>
                      <a:r>
                        <a:rPr lang="zh-TW" sz="1200" kern="100">
                          <a:effectLst/>
                        </a:rPr>
                        <a:t>步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第</a:t>
                      </a:r>
                      <a:r>
                        <a:rPr lang="en-US" sz="1200" kern="100">
                          <a:effectLst/>
                        </a:rPr>
                        <a:t>5</a:t>
                      </a:r>
                      <a:r>
                        <a:rPr lang="zh-TW" sz="1200" kern="100">
                          <a:effectLst/>
                        </a:rPr>
                        <a:t>步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速度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813361634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1-1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(15M)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102.69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111.16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108.67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117.14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9.0263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10352492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marL="0" marR="0" indent="306070" algn="ctr" defTabSz="914400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00" dirty="0" smtClean="0">
                          <a:effectLst/>
                        </a:rPr>
                        <a:t>1-2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(50M)</a:t>
                      </a:r>
                      <a:endParaRPr lang="zh-TW" altLang="zh-TW" sz="1200" kern="100" dirty="0" smtClean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116.42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119.21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130.91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125.34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133.69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10.5187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81677730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2-1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(15M)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104.18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101.19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118.64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116.64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8.9249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278844051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2-2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(50M)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126.41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135.28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146.37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144.71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9.2739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352237787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3-1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(15M)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107.17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100.19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110.66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109.67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115.65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8.843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335615372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3-2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(50M)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120.87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115.32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126.97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121.98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124.75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10.823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376419837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4-1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(15M)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104.18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97.2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108.17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109.67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9.0067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101850326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4-2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(50M)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123.64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124.19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126.97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139.16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10.5048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704482341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5-1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(15M)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110.16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97.2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120.63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112.16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116.15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8.9095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584487795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5-2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(50M)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129.74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132.51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141.94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139.16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10.3953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33111897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4069939" y="1775411"/>
            <a:ext cx="10502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步幅比較表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7645771"/>
              </p:ext>
            </p:extLst>
          </p:nvPr>
        </p:nvGraphicFramePr>
        <p:xfrm>
          <a:off x="651733" y="4575852"/>
          <a:ext cx="7886700" cy="201168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138967">
                  <a:extLst>
                    <a:ext uri="{9D8B030D-6E8A-4147-A177-3AD203B41FA5}">
                      <a16:colId xmlns:a16="http://schemas.microsoft.com/office/drawing/2014/main" val="3505052013"/>
                    </a:ext>
                  </a:extLst>
                </a:gridCol>
                <a:gridCol w="916307">
                  <a:extLst>
                    <a:ext uri="{9D8B030D-6E8A-4147-A177-3AD203B41FA5}">
                      <a16:colId xmlns:a16="http://schemas.microsoft.com/office/drawing/2014/main" val="3294639716"/>
                    </a:ext>
                  </a:extLst>
                </a:gridCol>
                <a:gridCol w="1085210">
                  <a:extLst>
                    <a:ext uri="{9D8B030D-6E8A-4147-A177-3AD203B41FA5}">
                      <a16:colId xmlns:a16="http://schemas.microsoft.com/office/drawing/2014/main" val="2483274967"/>
                    </a:ext>
                  </a:extLst>
                </a:gridCol>
                <a:gridCol w="1085210">
                  <a:extLst>
                    <a:ext uri="{9D8B030D-6E8A-4147-A177-3AD203B41FA5}">
                      <a16:colId xmlns:a16="http://schemas.microsoft.com/office/drawing/2014/main" val="3895154727"/>
                    </a:ext>
                  </a:extLst>
                </a:gridCol>
                <a:gridCol w="1085210">
                  <a:extLst>
                    <a:ext uri="{9D8B030D-6E8A-4147-A177-3AD203B41FA5}">
                      <a16:colId xmlns:a16="http://schemas.microsoft.com/office/drawing/2014/main" val="680937281"/>
                    </a:ext>
                  </a:extLst>
                </a:gridCol>
                <a:gridCol w="1085210">
                  <a:extLst>
                    <a:ext uri="{9D8B030D-6E8A-4147-A177-3AD203B41FA5}">
                      <a16:colId xmlns:a16="http://schemas.microsoft.com/office/drawing/2014/main" val="3427627713"/>
                    </a:ext>
                  </a:extLst>
                </a:gridCol>
                <a:gridCol w="1490586">
                  <a:extLst>
                    <a:ext uri="{9D8B030D-6E8A-4147-A177-3AD203B41FA5}">
                      <a16:colId xmlns:a16="http://schemas.microsoft.com/office/drawing/2014/main" val="2382832957"/>
                    </a:ext>
                  </a:extLst>
                </a:gridCol>
              </a:tblGrid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測驗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第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TW" sz="1200" kern="100">
                          <a:effectLst/>
                        </a:rPr>
                        <a:t>步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第</a:t>
                      </a:r>
                      <a:r>
                        <a:rPr lang="en-US" sz="1200" kern="100">
                          <a:effectLst/>
                        </a:rPr>
                        <a:t>2</a:t>
                      </a:r>
                      <a:r>
                        <a:rPr lang="zh-TW" sz="1200" kern="100">
                          <a:effectLst/>
                        </a:rPr>
                        <a:t>步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第</a:t>
                      </a:r>
                      <a:r>
                        <a:rPr lang="en-US" sz="1200" kern="100">
                          <a:effectLst/>
                        </a:rPr>
                        <a:t>3</a:t>
                      </a:r>
                      <a:r>
                        <a:rPr lang="zh-TW" sz="1200" kern="100">
                          <a:effectLst/>
                        </a:rPr>
                        <a:t>步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第</a:t>
                      </a:r>
                      <a:r>
                        <a:rPr lang="en-US" sz="1200" kern="100" dirty="0">
                          <a:effectLst/>
                        </a:rPr>
                        <a:t>4</a:t>
                      </a:r>
                      <a:r>
                        <a:rPr lang="zh-TW" sz="1200" kern="100" dirty="0">
                          <a:effectLst/>
                        </a:rPr>
                        <a:t>步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 dirty="0">
                          <a:effectLst/>
                        </a:rPr>
                        <a:t>第</a:t>
                      </a:r>
                      <a:r>
                        <a:rPr lang="en-US" sz="1200" kern="100" dirty="0">
                          <a:effectLst/>
                        </a:rPr>
                        <a:t>5</a:t>
                      </a:r>
                      <a:r>
                        <a:rPr lang="zh-TW" sz="1200" kern="100" dirty="0">
                          <a:effectLst/>
                        </a:rPr>
                        <a:t>步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速度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4007183902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1-1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(15M)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4.14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9.0263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129820219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1-2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(50M)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3.43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4.29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3.81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10.5187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695831475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2-1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(15M)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5.85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3.81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8.9249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461043087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2-2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(50M)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3.93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3.53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3.58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9.2739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750045184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3-1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(15M)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5.33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3.87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5.22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8.843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4046020338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3-2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(50M)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5.33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4.21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4.36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10.823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789922812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4-1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(15M)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5.11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4.44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9.0067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127264170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4-2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(50M)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4.07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3.93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3.69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10.5048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691345396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5-1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(15M)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5.33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4.62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8.9095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150783804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 smtClean="0">
                          <a:effectLst/>
                        </a:rPr>
                        <a:t>5-2</a:t>
                      </a:r>
                      <a:r>
                        <a:rPr lang="zh-TW" altLang="en-US" sz="1200" kern="100" dirty="0" smtClean="0">
                          <a:effectLst/>
                        </a:rPr>
                        <a:t> </a:t>
                      </a:r>
                      <a:r>
                        <a:rPr lang="en-US" altLang="zh-TW" sz="1200" kern="100" dirty="0" smtClean="0">
                          <a:effectLst/>
                        </a:rPr>
                        <a:t>(50M)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4.29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3.81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3.64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3.58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zh-TW" sz="12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10.3953</a:t>
                      </a:r>
                      <a:endParaRPr lang="zh-TW" sz="12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617759056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4069939" y="4275770"/>
            <a:ext cx="10502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步頻比較表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36618" y="2236124"/>
            <a:ext cx="5478087" cy="2010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036617" y="2953979"/>
            <a:ext cx="5478087" cy="2010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036618" y="2595984"/>
            <a:ext cx="5478087" cy="2010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2036616" y="3315700"/>
            <a:ext cx="5478087" cy="2010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2036616" y="3687109"/>
            <a:ext cx="5478087" cy="20109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036616" y="2437214"/>
            <a:ext cx="5478087" cy="1587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2036616" y="2789037"/>
            <a:ext cx="5478087" cy="1587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2036616" y="3146287"/>
            <a:ext cx="5478087" cy="1587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2036616" y="3521234"/>
            <a:ext cx="5478087" cy="1587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036615" y="3877618"/>
            <a:ext cx="5478087" cy="15877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036615" y="4957194"/>
            <a:ext cx="5478087" cy="1730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2036613" y="5303721"/>
            <a:ext cx="5478087" cy="1730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2036614" y="5662035"/>
            <a:ext cx="5478087" cy="1730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2036614" y="6035771"/>
            <a:ext cx="5478087" cy="1730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036614" y="6401318"/>
            <a:ext cx="5478087" cy="173071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2036613" y="6401318"/>
            <a:ext cx="5478087" cy="186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2036612" y="3877876"/>
            <a:ext cx="5478087" cy="186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918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步幅與</a:t>
            </a:r>
            <a:r>
              <a:rPr lang="zh-TW" altLang="zh-TW" dirty="0" smtClean="0"/>
              <a:t>步頻</a:t>
            </a:r>
            <a:r>
              <a:rPr lang="zh-TW" altLang="en-US" dirty="0" smtClean="0"/>
              <a:t>變化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2902784"/>
              </p:ext>
            </p:extLst>
          </p:nvPr>
        </p:nvGraphicFramePr>
        <p:xfrm>
          <a:off x="1462088" y="1407319"/>
          <a:ext cx="6129338" cy="2536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348274"/>
              </p:ext>
            </p:extLst>
          </p:nvPr>
        </p:nvGraphicFramePr>
        <p:xfrm>
          <a:off x="1462088" y="4177828"/>
          <a:ext cx="6129338" cy="25363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39486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zh-TW" dirty="0" smtClean="0"/>
              <a:t>低成本</a:t>
            </a:r>
            <a:endParaRPr lang="en-US" altLang="zh-TW" dirty="0"/>
          </a:p>
          <a:p>
            <a:r>
              <a:rPr lang="zh-TW" altLang="zh-TW" dirty="0" smtClean="0"/>
              <a:t>易架設</a:t>
            </a:r>
            <a:endParaRPr lang="en-US" altLang="zh-TW" dirty="0" smtClean="0"/>
          </a:p>
          <a:p>
            <a:r>
              <a:rPr lang="zh-TW" altLang="zh-TW" dirty="0"/>
              <a:t>可擴充</a:t>
            </a:r>
            <a:r>
              <a:rPr lang="zh-TW" altLang="zh-TW" dirty="0" smtClean="0"/>
              <a:t>性</a:t>
            </a:r>
            <a:endParaRPr lang="en-US" altLang="zh-TW" dirty="0" smtClean="0"/>
          </a:p>
          <a:p>
            <a:r>
              <a:rPr lang="zh-TW" altLang="en-US" dirty="0" smtClean="0"/>
              <a:t>利用深度學習演算法協</a:t>
            </a:r>
            <a:r>
              <a:rPr lang="zh-TW" altLang="en-US" dirty="0"/>
              <a:t>助</a:t>
            </a:r>
            <a:r>
              <a:rPr lang="zh-TW" altLang="en-US" dirty="0" smtClean="0"/>
              <a:t>人工紀錄步幅與步頻。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82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未來發展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hangingPunct="0"/>
            <a:r>
              <a:rPr lang="zh-TW" altLang="en-US" dirty="0" smtClean="0"/>
              <a:t>使用符合的攝影機。</a:t>
            </a:r>
            <a:endParaRPr lang="zh-TW" altLang="zh-TW" dirty="0"/>
          </a:p>
          <a:p>
            <a:pPr lvl="0" hangingPunct="0"/>
            <a:r>
              <a:rPr lang="zh-TW" altLang="en-US" dirty="0" smtClean="0"/>
              <a:t>設備穩定性。</a:t>
            </a:r>
            <a:endParaRPr lang="en-US" altLang="zh-TW" dirty="0" smtClean="0"/>
          </a:p>
          <a:p>
            <a:pPr lvl="0" hangingPunct="0"/>
            <a:r>
              <a:rPr lang="zh-TW" altLang="zh-TW" dirty="0" smtClean="0"/>
              <a:t>深度學習模型要求設備嚴苛。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543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2838192" y="328895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3200" dirty="0" smtClean="0"/>
              <a:t>感謝各位委員聆聽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8189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文獻探討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深度殘差網路</a:t>
            </a:r>
            <a:r>
              <a:rPr lang="en-US" altLang="zh-TW" dirty="0"/>
              <a:t> (Deep residual network, </a:t>
            </a:r>
            <a:r>
              <a:rPr lang="en-US" altLang="zh-TW" dirty="0" err="1"/>
              <a:t>ResNet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79359" y="2945706"/>
            <a:ext cx="3598945" cy="212727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37918" y="5072984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建構塊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/>
          <p:nvPr/>
        </p:nvPicPr>
        <p:blipFill rotWithShape="1">
          <a:blip r:embed="rId3"/>
          <a:srcRect l="51060" t="-71" b="-155"/>
          <a:stretch/>
        </p:blipFill>
        <p:spPr bwMode="auto">
          <a:xfrm>
            <a:off x="4874094" y="2856722"/>
            <a:ext cx="3154766" cy="230524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 6"/>
          <p:cNvSpPr/>
          <p:nvPr/>
        </p:nvSpPr>
        <p:spPr>
          <a:xfrm>
            <a:off x="5926333" y="5072984"/>
            <a:ext cx="10502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瓶頸建構塊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12355" y="6578911"/>
            <a:ext cx="3719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zh-TW" sz="1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1200" kern="1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He, K., Zhang, X., Ren, S., &amp; Sun, J. (2016).</a:t>
            </a:r>
            <a:endParaRPr lang="zh-TW" altLang="zh-TW" sz="1200" kern="100" dirty="0"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6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研究動機與目的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完整系統費用龐大。</a:t>
            </a:r>
            <a:endParaRPr lang="en-US" altLang="zh-TW" dirty="0" smtClean="0"/>
          </a:p>
          <a:p>
            <a:r>
              <a:rPr lang="zh-TW" altLang="en-US" dirty="0" smtClean="0"/>
              <a:t>缺乏數據呈現。</a:t>
            </a:r>
            <a:endParaRPr lang="en-US" altLang="zh-TW" dirty="0" smtClean="0"/>
          </a:p>
          <a:p>
            <a:r>
              <a:rPr lang="zh-TW" altLang="en-US" dirty="0" smtClean="0"/>
              <a:t>教練式的訓練方式。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低成本的系統。</a:t>
            </a:r>
            <a:endParaRPr lang="en-US" altLang="zh-TW" dirty="0" smtClean="0"/>
          </a:p>
          <a:p>
            <a:r>
              <a:rPr lang="zh-TW" altLang="en-US" dirty="0" smtClean="0"/>
              <a:t>視覺化呈現。</a:t>
            </a:r>
            <a:endParaRPr lang="en-US" altLang="zh-TW" dirty="0" smtClean="0"/>
          </a:p>
          <a:p>
            <a:r>
              <a:rPr lang="zh-TW" altLang="en-US" dirty="0" smtClean="0"/>
              <a:t>科學化且有效率的訓練。</a:t>
            </a:r>
            <a:endParaRPr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3998240" y="225962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</a:rPr>
              <a:t>主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998239" y="421829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 smtClean="0">
                <a:solidFill>
                  <a:srgbClr val="FF0000"/>
                </a:solidFill>
              </a:rPr>
              <a:t>客</a:t>
            </a:r>
            <a:endParaRPr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65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文獻探討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特徵金字塔網路</a:t>
            </a:r>
            <a:r>
              <a:rPr lang="en-US" altLang="zh-TW" dirty="0"/>
              <a:t> (Feature Pyramid Networks, FPN)</a:t>
            </a:r>
            <a:endParaRPr lang="zh-TW" altLang="en-US" dirty="0"/>
          </a:p>
        </p:txBody>
      </p:sp>
      <p:pic>
        <p:nvPicPr>
          <p:cNvPr id="4" name="圖片 3" descr="Fig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412" y="2596189"/>
            <a:ext cx="4432621" cy="34471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1759700" y="6557918"/>
            <a:ext cx="59960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Lin, T. Y., 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Dollár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P., 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Girshick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R., He, K., 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Hariharan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B., &amp; 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Belongie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S.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075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文獻探討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Faster </a:t>
            </a:r>
            <a:r>
              <a:rPr lang="en-US" altLang="zh-TW" dirty="0"/>
              <a:t>R-CNN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候選區域網路</a:t>
            </a:r>
            <a:r>
              <a:rPr lang="en-US" altLang="zh-TW" dirty="0"/>
              <a:t>(Region Proposal Networks, RPN</a:t>
            </a:r>
            <a:r>
              <a:rPr lang="en-US" altLang="zh-TW" dirty="0" smtClean="0"/>
              <a:t>)</a:t>
            </a:r>
          </a:p>
          <a:p>
            <a:pPr lvl="1"/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283110" y="3169839"/>
            <a:ext cx="4577776" cy="27730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19005" y="6557918"/>
            <a:ext cx="38475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Ren, S., He, K., 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Girshick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R., &amp; Sun, J. (2015).</a:t>
            </a:r>
            <a:endParaRPr lang="zh-TW" altLang="en-US" sz="1200" dirty="0"/>
          </a:p>
        </p:txBody>
      </p:sp>
      <p:sp>
        <p:nvSpPr>
          <p:cNvPr id="7" name="矩形 6"/>
          <p:cNvSpPr/>
          <p:nvPr/>
        </p:nvSpPr>
        <p:spPr>
          <a:xfrm>
            <a:off x="3787168" y="594256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候選區域網路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004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文獻探討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Faster R-CNN</a:t>
            </a:r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762390" y="2300798"/>
            <a:ext cx="3619218" cy="3726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43887" y="5995405"/>
            <a:ext cx="165622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Faster R-CNN </a:t>
            </a:r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架構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45672" y="6445528"/>
            <a:ext cx="56526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Ren, S., He, K., </a:t>
            </a:r>
            <a:r>
              <a:rPr lang="en-US" altLang="zh-TW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Girshick</a:t>
            </a:r>
            <a:r>
              <a:rPr lang="en-US" altLang="zh-TW" dirty="0">
                <a:ea typeface="標楷體" panose="03000509000000000000" pitchFamily="65" charset="-120"/>
                <a:cs typeface="Times New Roman" panose="02020603050405020304" pitchFamily="18" charset="0"/>
              </a:rPr>
              <a:t>, R., &amp; Sun, J. (2015).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534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文獻探討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R-CNN</a:t>
            </a:r>
          </a:p>
          <a:p>
            <a:endParaRPr lang="zh-TW" altLang="en-US" dirty="0"/>
          </a:p>
        </p:txBody>
      </p:sp>
      <p:pic>
        <p:nvPicPr>
          <p:cNvPr id="4" name="圖片 3" descr="https://tangxman.github.io/images/2015-12-10/selective-search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37" y="2700770"/>
            <a:ext cx="3972023" cy="25122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3288714" y="5212973"/>
            <a:ext cx="20890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選擇性搜索產生候選區域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30606" y="6581001"/>
            <a:ext cx="56827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Uijlings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J. R., Van De Sande, K. E., 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Gevers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T., &amp; 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Smeulders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A. W. (2013).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1396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文獻探討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Fast R-CNN</a:t>
            </a:r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789709" y="2534249"/>
            <a:ext cx="8032902" cy="32065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830450" y="5740775"/>
            <a:ext cx="148309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Fast R-CNN </a:t>
            </a:r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架構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76987" y="6581001"/>
            <a:ext cx="21900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1200" dirty="0" err="1">
                <a:ea typeface="標楷體" panose="03000509000000000000" pitchFamily="65" charset="-120"/>
                <a:cs typeface="Times New Roman" panose="02020603050405020304" pitchFamily="18" charset="0"/>
              </a:rPr>
              <a:t>Girshick</a:t>
            </a:r>
            <a:r>
              <a:rPr lang="en-US" altLang="zh-TW" sz="1200" dirty="0">
                <a:ea typeface="標楷體" panose="03000509000000000000" pitchFamily="65" charset="-120"/>
                <a:cs typeface="Times New Roman" panose="02020603050405020304" pitchFamily="18" charset="0"/>
              </a:rPr>
              <a:t>, R. (2015).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2990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Mask R-CNN</a:t>
            </a:r>
            <a:r>
              <a:rPr lang="zh-TW" altLang="en-US" dirty="0" smtClean="0"/>
              <a:t>網路骨幹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深度殘差網路</a:t>
            </a:r>
            <a:r>
              <a: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101</a:t>
            </a:r>
            <a:r>
              <a:rPr lang="zh-TW" altLang="en-US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層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 descr="ãresnetãçåçæå°çµæ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385" y="2525276"/>
            <a:ext cx="6603230" cy="28831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3810252" y="5392225"/>
            <a:ext cx="15696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深度殘差網路層數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4223" y="6557918"/>
            <a:ext cx="37192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He, K., Zhang, X., Ren, S., &amp; Sun, J. (2016).</a:t>
            </a:r>
            <a:endParaRPr lang="zh-TW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5503025" y="2676698"/>
            <a:ext cx="1088968" cy="26517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81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Mask R-CNN</a:t>
            </a:r>
            <a:r>
              <a:rPr lang="zh-TW" altLang="en-US" dirty="0"/>
              <a:t>池</a:t>
            </a:r>
            <a:r>
              <a:rPr lang="zh-TW" altLang="en-US" dirty="0" smtClean="0"/>
              <a:t>化層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33" y="2109370"/>
            <a:ext cx="3522518" cy="332888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94348" y="5438253"/>
            <a:ext cx="8015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 err="1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RoI</a:t>
            </a:r>
            <a:r>
              <a:rPr lang="en-US" altLang="zh-TW" sz="135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Align</a:t>
            </a:r>
            <a:endParaRPr lang="zh-TW" altLang="en-US" sz="1350" dirty="0"/>
          </a:p>
        </p:txBody>
      </p:sp>
      <p:sp>
        <p:nvSpPr>
          <p:cNvPr id="6" name="矩形 5"/>
          <p:cNvSpPr/>
          <p:nvPr/>
        </p:nvSpPr>
        <p:spPr>
          <a:xfrm>
            <a:off x="2364971" y="6581001"/>
            <a:ext cx="441405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2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資料來源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:</a:t>
            </a:r>
            <a:r>
              <a:rPr lang="en-US" altLang="zh-TW" sz="12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altLang="zh-TW" sz="1200" dirty="0">
                <a:latin typeface="Times New Roman" panose="02020603050405020304" pitchFamily="18" charset="0"/>
                <a:ea typeface="標楷體" panose="03000509000000000000" pitchFamily="65" charset="-120"/>
              </a:rPr>
              <a:t>https://deepsense.ai/region-of-interest-pooling-explained/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7941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關聯式資料庫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217" y="1979468"/>
            <a:ext cx="3763688" cy="3722024"/>
          </a:xfrm>
        </p:spPr>
      </p:pic>
    </p:spTree>
    <p:extLst>
      <p:ext uri="{BB962C8B-B14F-4D97-AF65-F5344CB8AC3E}">
        <p14:creationId xmlns:p14="http://schemas.microsoft.com/office/powerpoint/2010/main" val="3246689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資料庫效能調教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5996704"/>
              </p:ext>
            </p:extLst>
          </p:nvPr>
        </p:nvGraphicFramePr>
        <p:xfrm>
          <a:off x="684761" y="2573774"/>
          <a:ext cx="7886700" cy="9144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272947">
                  <a:extLst>
                    <a:ext uri="{9D8B030D-6E8A-4147-A177-3AD203B41FA5}">
                      <a16:colId xmlns:a16="http://schemas.microsoft.com/office/drawing/2014/main" val="3062492431"/>
                    </a:ext>
                  </a:extLst>
                </a:gridCol>
                <a:gridCol w="1815518">
                  <a:extLst>
                    <a:ext uri="{9D8B030D-6E8A-4147-A177-3AD203B41FA5}">
                      <a16:colId xmlns:a16="http://schemas.microsoft.com/office/drawing/2014/main" val="1412064325"/>
                    </a:ext>
                  </a:extLst>
                </a:gridCol>
                <a:gridCol w="1575763">
                  <a:extLst>
                    <a:ext uri="{9D8B030D-6E8A-4147-A177-3AD203B41FA5}">
                      <a16:colId xmlns:a16="http://schemas.microsoft.com/office/drawing/2014/main" val="1531343890"/>
                    </a:ext>
                  </a:extLst>
                </a:gridCol>
                <a:gridCol w="2222472">
                  <a:extLst>
                    <a:ext uri="{9D8B030D-6E8A-4147-A177-3AD203B41FA5}">
                      <a16:colId xmlns:a16="http://schemas.microsoft.com/office/drawing/2014/main" val="1116482568"/>
                    </a:ext>
                  </a:extLst>
                </a:gridCol>
              </a:tblGrid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Primary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index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Rows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Second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418264902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 primary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no index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443601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4.250 sec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585259760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 primary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index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443601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3.672 sec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318506328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primary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 index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443601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3.234 sec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209216426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primary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index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443601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5.281 sec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191030238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911029"/>
              </p:ext>
            </p:extLst>
          </p:nvPr>
        </p:nvGraphicFramePr>
        <p:xfrm>
          <a:off x="684761" y="4095003"/>
          <a:ext cx="7886700" cy="9144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272947">
                  <a:extLst>
                    <a:ext uri="{9D8B030D-6E8A-4147-A177-3AD203B41FA5}">
                      <a16:colId xmlns:a16="http://schemas.microsoft.com/office/drawing/2014/main" val="135250223"/>
                    </a:ext>
                  </a:extLst>
                </a:gridCol>
                <a:gridCol w="1815518">
                  <a:extLst>
                    <a:ext uri="{9D8B030D-6E8A-4147-A177-3AD203B41FA5}">
                      <a16:colId xmlns:a16="http://schemas.microsoft.com/office/drawing/2014/main" val="75054399"/>
                    </a:ext>
                  </a:extLst>
                </a:gridCol>
                <a:gridCol w="1575763">
                  <a:extLst>
                    <a:ext uri="{9D8B030D-6E8A-4147-A177-3AD203B41FA5}">
                      <a16:colId xmlns:a16="http://schemas.microsoft.com/office/drawing/2014/main" val="3716390863"/>
                    </a:ext>
                  </a:extLst>
                </a:gridCol>
                <a:gridCol w="2222472">
                  <a:extLst>
                    <a:ext uri="{9D8B030D-6E8A-4147-A177-3AD203B41FA5}">
                      <a16:colId xmlns:a16="http://schemas.microsoft.com/office/drawing/2014/main" val="3874223997"/>
                    </a:ext>
                  </a:extLst>
                </a:gridCol>
              </a:tblGrid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Primary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index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Rows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Second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373586300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 primary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 index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12700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0.531 sec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4041809021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 primary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index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12700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0.141 sec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8080637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primary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no index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12700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0.469 sec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712738057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primary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index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>
                          <a:effectLst/>
                        </a:rPr>
                        <a:t>12700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effectLst/>
                        </a:rPr>
                        <a:t>0.125 sec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2372791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758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容器化技術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59" y="2226469"/>
            <a:ext cx="3632283" cy="3263504"/>
          </a:xfrm>
        </p:spPr>
      </p:pic>
    </p:spTree>
    <p:extLst>
      <p:ext uri="{BB962C8B-B14F-4D97-AF65-F5344CB8AC3E}">
        <p14:creationId xmlns:p14="http://schemas.microsoft.com/office/powerpoint/2010/main" val="3734960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文獻探討</a:t>
            </a:r>
            <a:r>
              <a:rPr lang="en-US" altLang="zh-TW" dirty="0" smtClean="0"/>
              <a:t>-</a:t>
            </a:r>
            <a:r>
              <a:rPr lang="zh-TW" altLang="en-US" dirty="0" smtClean="0"/>
              <a:t>運動科學、物聯網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運動科學：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從</a:t>
            </a:r>
            <a:r>
              <a:rPr lang="zh-TW" altLang="zh-TW" dirty="0"/>
              <a:t>競技運動的角度來看，任何運動技術都必須應用運動科學的理論為</a:t>
            </a:r>
            <a:r>
              <a:rPr lang="zh-TW" altLang="zh-TW" dirty="0" smtClean="0"/>
              <a:t>基礎</a:t>
            </a:r>
            <a:r>
              <a:rPr lang="en-US" altLang="zh-TW" dirty="0"/>
              <a:t>(</a:t>
            </a:r>
            <a:r>
              <a:rPr lang="zh-TW" altLang="zh-TW" dirty="0"/>
              <a:t>李文姬，</a:t>
            </a:r>
            <a:r>
              <a:rPr lang="en-US" altLang="zh-TW" dirty="0"/>
              <a:t>2005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速</a:t>
            </a:r>
            <a:r>
              <a:rPr lang="zh-TW" altLang="zh-TW" dirty="0"/>
              <a:t>度的高低又取決於</a:t>
            </a:r>
            <a:r>
              <a:rPr lang="zh-TW" altLang="zh-TW" dirty="0">
                <a:solidFill>
                  <a:srgbClr val="FF0000"/>
                </a:solidFill>
              </a:rPr>
              <a:t>步幅</a:t>
            </a:r>
            <a:r>
              <a:rPr lang="zh-TW" altLang="zh-TW" dirty="0"/>
              <a:t>和</a:t>
            </a:r>
            <a:r>
              <a:rPr lang="zh-TW" altLang="zh-TW" dirty="0">
                <a:solidFill>
                  <a:srgbClr val="FF0000"/>
                </a:solidFill>
              </a:rPr>
              <a:t>步頻</a:t>
            </a:r>
            <a:r>
              <a:rPr lang="zh-TW" altLang="zh-TW" dirty="0"/>
              <a:t>兩個主要</a:t>
            </a:r>
            <a:r>
              <a:rPr lang="zh-TW" altLang="zh-TW" dirty="0" smtClean="0"/>
              <a:t>因素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zh-TW" dirty="0"/>
              <a:t>劉淑華，</a:t>
            </a:r>
            <a:r>
              <a:rPr lang="en-US" altLang="zh-TW" dirty="0"/>
              <a:t>2006</a:t>
            </a:r>
            <a:r>
              <a:rPr lang="en-US" altLang="zh-TW" dirty="0" smtClean="0"/>
              <a:t>)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zh-TW" altLang="zh-TW" dirty="0"/>
              <a:t>物聯網</a:t>
            </a:r>
            <a:endParaRPr lang="en-US" altLang="zh-TW" dirty="0"/>
          </a:p>
          <a:p>
            <a:pPr lvl="1"/>
            <a:r>
              <a:rPr lang="zh-TW" altLang="zh-TW" dirty="0">
                <a:solidFill>
                  <a:srgbClr val="FF0000"/>
                </a:solidFill>
              </a:rPr>
              <a:t>物聯</a:t>
            </a:r>
            <a:r>
              <a:rPr lang="zh-TW" altLang="zh-TW" dirty="0" smtClean="0">
                <a:solidFill>
                  <a:srgbClr val="FF0000"/>
                </a:solidFill>
              </a:rPr>
              <a:t>網</a:t>
            </a:r>
            <a:r>
              <a:rPr lang="zh-TW" altLang="zh-TW" dirty="0" smtClean="0"/>
              <a:t>指</a:t>
            </a:r>
            <a:r>
              <a:rPr lang="zh-TW" altLang="zh-TW" dirty="0"/>
              <a:t>物體與物體之間互相聯結的</a:t>
            </a:r>
            <a:r>
              <a:rPr lang="zh-TW" altLang="zh-TW" dirty="0" smtClean="0"/>
              <a:t>網路。</a:t>
            </a:r>
            <a:r>
              <a:rPr lang="en-US" altLang="zh-TW" dirty="0"/>
              <a:t>(</a:t>
            </a:r>
            <a:r>
              <a:rPr lang="en-US" altLang="zh-TW" dirty="0" err="1"/>
              <a:t>Atzori</a:t>
            </a:r>
            <a:r>
              <a:rPr lang="en-US" altLang="zh-TW" dirty="0"/>
              <a:t>, L.</a:t>
            </a:r>
            <a:r>
              <a:rPr lang="zh-TW" altLang="zh-TW" dirty="0"/>
              <a:t>，</a:t>
            </a:r>
            <a:r>
              <a:rPr lang="en-US" altLang="zh-TW" dirty="0"/>
              <a:t>2010</a:t>
            </a:r>
            <a:r>
              <a:rPr lang="en-US" altLang="zh-TW" dirty="0" smtClean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596279" y="3478074"/>
                <a:ext cx="3156633" cy="523220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dirty="0" smtClean="0"/>
                  <a:t>速度 </a:t>
                </a:r>
                <a:r>
                  <a:rPr lang="en-US" altLang="zh-TW" sz="2800" dirty="0" smtClean="0"/>
                  <a:t>=</a:t>
                </a:r>
                <a:r>
                  <a:rPr lang="zh-TW" altLang="en-US" sz="2800" dirty="0" smtClean="0"/>
                  <a:t> 步幅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TW" altLang="en-US" sz="2800" dirty="0" smtClean="0"/>
                  <a:t> 步頻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79" y="3478074"/>
                <a:ext cx="3156633" cy="523220"/>
              </a:xfrm>
              <a:prstGeom prst="rect">
                <a:avLst/>
              </a:prstGeom>
              <a:blipFill>
                <a:blip r:embed="rId3"/>
                <a:stretch>
                  <a:fillRect l="-3846" t="-11494" r="-2500" b="-31034"/>
                </a:stretch>
              </a:blip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19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參數設定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1280158" y="1905833"/>
          <a:ext cx="6583682" cy="4730615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211188">
                  <a:extLst>
                    <a:ext uri="{9D8B030D-6E8A-4147-A177-3AD203B41FA5}">
                      <a16:colId xmlns:a16="http://schemas.microsoft.com/office/drawing/2014/main" val="122899494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1868208701"/>
                    </a:ext>
                  </a:extLst>
                </a:gridCol>
                <a:gridCol w="1812174">
                  <a:extLst>
                    <a:ext uri="{9D8B030D-6E8A-4147-A177-3AD203B41FA5}">
                      <a16:colId xmlns:a16="http://schemas.microsoft.com/office/drawing/2014/main" val="504382123"/>
                    </a:ext>
                  </a:extLst>
                </a:gridCol>
              </a:tblGrid>
              <a:tr h="1881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參數名稱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簡介</a:t>
                      </a:r>
                      <a:endParaRPr lang="zh-TW" sz="1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數值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4134819166"/>
                  </a:ext>
                </a:extLst>
              </a:tr>
              <a:tr h="564367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WEIGHT_DECAY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權重衰減時，為了避免過擬合，調節模型的損失函數的影響。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0.0001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1279595358"/>
                  </a:ext>
                </a:extLst>
              </a:tr>
              <a:tr h="376245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LR_POLICY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學習率下降的方式。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steps_with_decay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2863914063"/>
                  </a:ext>
                </a:extLst>
              </a:tr>
              <a:tr h="376245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BASE_LR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學習率。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0.01, 0.005, 0.0025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1475781421"/>
                  </a:ext>
                </a:extLst>
              </a:tr>
              <a:tr h="188122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GAMMA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降低學習率的幅度。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0.1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4143285681"/>
                  </a:ext>
                </a:extLst>
              </a:tr>
              <a:tr h="376245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MAX_ITER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訓練疊代的次數。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60000, 30000, 15000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540086867"/>
                  </a:ext>
                </a:extLst>
              </a:tr>
              <a:tr h="940610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STEPS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超過某些疊代時降低學習率。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{0, 30000, 40000}</a:t>
                      </a:r>
                      <a:endParaRPr lang="zh-TW" sz="1400" kern="100" dirty="0">
                        <a:effectLst/>
                      </a:endParaRPr>
                    </a:p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{0, 15000, 20000}</a:t>
                      </a:r>
                      <a:endParaRPr lang="zh-TW" sz="1400" kern="100" dirty="0">
                        <a:effectLst/>
                      </a:endParaRPr>
                    </a:p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{0, 7500, 10000}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1636149906"/>
                  </a:ext>
                </a:extLst>
              </a:tr>
              <a:tr h="188122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MOMENTUM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梯度下降法時的動量。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0.9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3987976780"/>
                  </a:ext>
                </a:extLst>
              </a:tr>
              <a:tr h="376245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BATCH_SIZE_PER_IM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每次疊代跑幾張影像。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512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2386831404"/>
                  </a:ext>
                </a:extLst>
              </a:tr>
              <a:tr h="188122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MAX_SIZE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 dirty="0" smtClean="0">
                          <a:effectLst/>
                        </a:rPr>
                        <a:t>邊長</a:t>
                      </a:r>
                      <a:r>
                        <a:rPr lang="zh-TW" sz="1400" kern="100" dirty="0">
                          <a:effectLst/>
                        </a:rPr>
                        <a:t>最大值。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833, 1033, 1333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3746777691"/>
                  </a:ext>
                </a:extLst>
              </a:tr>
              <a:tr h="188122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SCALES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最短邊長。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500, 800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2728501227"/>
                  </a:ext>
                </a:extLst>
              </a:tr>
              <a:tr h="188122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IMS_PER_BATCH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最小批次的影像張數。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3433510249"/>
                  </a:ext>
                </a:extLst>
              </a:tr>
              <a:tr h="188122"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FG_THRESH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just" hangingPunct="0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判斷是否為背景或前景。</a:t>
                      </a:r>
                      <a:endParaRPr lang="zh-TW" sz="1400" kern="10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tc>
                  <a:txBody>
                    <a:bodyPr/>
                    <a:lstStyle/>
                    <a:p>
                      <a:pPr indent="306070" algn="ctr" hangingPunct="0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0.5</a:t>
                      </a:r>
                      <a:endParaRPr lang="zh-TW" sz="1400" kern="100" dirty="0"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70546" marR="70546" marT="0" marB="0" anchor="ctr"/>
                </a:tc>
                <a:extLst>
                  <a:ext uri="{0D108BD9-81ED-4DB2-BD59-A6C34878D82A}">
                    <a16:rowId xmlns:a16="http://schemas.microsoft.com/office/drawing/2014/main" val="2837190788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700607" y="1605751"/>
            <a:ext cx="17427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訓練參數設定及簡介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583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樣本採集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522504" y="3477914"/>
              <a:ext cx="6310383" cy="149352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3154843">
                      <a:extLst>
                        <a:ext uri="{9D8B030D-6E8A-4147-A177-3AD203B41FA5}">
                          <a16:colId xmlns:a16="http://schemas.microsoft.com/office/drawing/2014/main" val="2567410604"/>
                        </a:ext>
                      </a:extLst>
                    </a:gridCol>
                    <a:gridCol w="3155540">
                      <a:extLst>
                        <a:ext uri="{9D8B030D-6E8A-4147-A177-3AD203B41FA5}">
                          <a16:colId xmlns:a16="http://schemas.microsoft.com/office/drawing/2014/main" val="3575000520"/>
                        </a:ext>
                      </a:extLst>
                    </a:gridCol>
                  </a:tblGrid>
                  <a:tr h="204987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</a:rPr>
                            <a:t>拍攝裝置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iPhone 7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1779611707"/>
                      </a:ext>
                    </a:extLst>
                  </a:tr>
                  <a:tr h="204987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>
                              <a:effectLst/>
                            </a:rPr>
                            <a:t>總張數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1500 </a:t>
                          </a:r>
                          <a:r>
                            <a:rPr lang="zh-TW" sz="1400" kern="100">
                              <a:effectLst/>
                            </a:rPr>
                            <a:t>張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1523187585"/>
                      </a:ext>
                    </a:extLst>
                  </a:tr>
                  <a:tr h="204987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>
                              <a:effectLst/>
                            </a:rPr>
                            <a:t>訓練張數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1200 </a:t>
                          </a:r>
                          <a:r>
                            <a:rPr lang="zh-TW" sz="1400" kern="100">
                              <a:effectLst/>
                            </a:rPr>
                            <a:t>張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1644111956"/>
                      </a:ext>
                    </a:extLst>
                  </a:tr>
                  <a:tr h="204987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>
                              <a:effectLst/>
                            </a:rPr>
                            <a:t>驗證張數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500 </a:t>
                          </a:r>
                          <a:r>
                            <a:rPr lang="zh-TW" sz="1400" kern="100" dirty="0">
                              <a:effectLst/>
                            </a:rPr>
                            <a:t>張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1936729375"/>
                      </a:ext>
                    </a:extLst>
                  </a:tr>
                  <a:tr h="204987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>
                              <a:effectLst/>
                            </a:rPr>
                            <a:t>測試張數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300</a:t>
                          </a:r>
                          <a:r>
                            <a:rPr lang="zh-TW" sz="1400" kern="100" dirty="0">
                              <a:effectLst/>
                            </a:rPr>
                            <a:t>張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4232720414"/>
                      </a:ext>
                    </a:extLst>
                  </a:tr>
                  <a:tr h="204987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</a:rPr>
                            <a:t>影像大小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1280×720 </m:t>
                                </m:r>
                                <m:r>
                                  <a:rPr lang="zh-TW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像素</m:t>
                                </m:r>
                              </m:oMath>
                            </m:oMathPara>
                          </a14:m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2145104602"/>
                      </a:ext>
                    </a:extLst>
                  </a:tr>
                  <a:tr h="204987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>
                              <a:effectLst/>
                            </a:rPr>
                            <a:t>總類別數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 </a:t>
                          </a:r>
                          <a:r>
                            <a:rPr lang="zh-TW" sz="1400" kern="100" dirty="0">
                              <a:effectLst/>
                            </a:rPr>
                            <a:t>個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37631292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內容版面配置區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1522504" y="3477914"/>
              <a:ext cx="6310383" cy="1493520"/>
            </p:xfrm>
            <a:graphic>
              <a:graphicData uri="http://schemas.openxmlformats.org/drawingml/2006/table">
                <a:tbl>
                  <a:tblPr firstRow="1" firstCol="1" bandRow="1">
                    <a:tableStyleId>{9D7B26C5-4107-4FEC-AEDC-1716B250A1EF}</a:tableStyleId>
                  </a:tblPr>
                  <a:tblGrid>
                    <a:gridCol w="3154843">
                      <a:extLst>
                        <a:ext uri="{9D8B030D-6E8A-4147-A177-3AD203B41FA5}">
                          <a16:colId xmlns:a16="http://schemas.microsoft.com/office/drawing/2014/main" val="2567410604"/>
                        </a:ext>
                      </a:extLst>
                    </a:gridCol>
                    <a:gridCol w="3155540">
                      <a:extLst>
                        <a:ext uri="{9D8B030D-6E8A-4147-A177-3AD203B41FA5}">
                          <a16:colId xmlns:a16="http://schemas.microsoft.com/office/drawing/2014/main" val="3575000520"/>
                        </a:ext>
                      </a:extLst>
                    </a:gridCol>
                  </a:tblGrid>
                  <a:tr h="213360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</a:rPr>
                            <a:t>拍攝裝置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iPhone 7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1779611707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>
                              <a:effectLst/>
                            </a:rPr>
                            <a:t>總張數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1500 </a:t>
                          </a:r>
                          <a:r>
                            <a:rPr lang="zh-TW" sz="1400" kern="100">
                              <a:effectLst/>
                            </a:rPr>
                            <a:t>張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1523187585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>
                              <a:effectLst/>
                            </a:rPr>
                            <a:t>訓練張數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>
                              <a:effectLst/>
                            </a:rPr>
                            <a:t>1200 </a:t>
                          </a:r>
                          <a:r>
                            <a:rPr lang="zh-TW" sz="1400" kern="100">
                              <a:effectLst/>
                            </a:rPr>
                            <a:t>張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1644111956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>
                              <a:effectLst/>
                            </a:rPr>
                            <a:t>驗證張數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500 </a:t>
                          </a:r>
                          <a:r>
                            <a:rPr lang="zh-TW" sz="1400" kern="100" dirty="0">
                              <a:effectLst/>
                            </a:rPr>
                            <a:t>張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1936729375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>
                              <a:effectLst/>
                            </a:rPr>
                            <a:t>測試張數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300</a:t>
                          </a:r>
                          <a:r>
                            <a:rPr lang="zh-TW" sz="1400" kern="100" dirty="0">
                              <a:effectLst/>
                            </a:rPr>
                            <a:t>張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4232720414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 dirty="0">
                              <a:effectLst/>
                            </a:rPr>
                            <a:t>影像大小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75215" marR="75215" marT="0" marB="0" anchor="ctr">
                        <a:blipFill>
                          <a:blip r:embed="rId2"/>
                          <a:stretch>
                            <a:fillRect l="-100000" t="-528571" r="-193" b="-1514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45104602"/>
                      </a:ext>
                    </a:extLst>
                  </a:tr>
                  <a:tr h="213360"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zh-TW" sz="1400" kern="100">
                              <a:effectLst/>
                            </a:rPr>
                            <a:t>總類別數</a:t>
                          </a:r>
                          <a:endParaRPr lang="zh-TW" sz="1400" kern="10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tc>
                      <a:txBody>
                        <a:bodyPr/>
                        <a:lstStyle/>
                        <a:p>
                          <a:pPr indent="306070" algn="ctr" hangingPunct="0">
                            <a:spcAft>
                              <a:spcPts val="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 </a:t>
                          </a:r>
                          <a:r>
                            <a:rPr lang="zh-TW" sz="1400" kern="100" dirty="0">
                              <a:effectLst/>
                            </a:rPr>
                            <a:t>個</a:t>
                          </a:r>
                          <a:endParaRPr lang="zh-TW" sz="1400" kern="100" dirty="0">
                            <a:effectLst/>
                            <a:latin typeface="Times New Roman" panose="02020603050405020304" pitchFamily="18" charset="0"/>
                            <a:ea typeface="標楷體" panose="03000509000000000000" pitchFamily="65" charset="-120"/>
                            <a:cs typeface="Times New Roman" panose="02020603050405020304" pitchFamily="18" charset="0"/>
                          </a:endParaRPr>
                        </a:p>
                      </a:txBody>
                      <a:tcPr marL="75215" marR="75215" marT="0" marB="0" anchor="ctr"/>
                    </a:tc>
                    <a:extLst>
                      <a:ext uri="{0D108BD9-81ED-4DB2-BD59-A6C34878D82A}">
                        <a16:rowId xmlns:a16="http://schemas.microsoft.com/office/drawing/2014/main" val="37631292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矩形 4"/>
          <p:cNvSpPr/>
          <p:nvPr/>
        </p:nvSpPr>
        <p:spPr>
          <a:xfrm>
            <a:off x="3550566" y="2947600"/>
            <a:ext cx="20890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本研究使用的影像資料庫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8575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比較模型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629439" y="3072408"/>
          <a:ext cx="7885124" cy="21336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06225">
                  <a:extLst>
                    <a:ext uri="{9D8B030D-6E8A-4147-A177-3AD203B41FA5}">
                      <a16:colId xmlns:a16="http://schemas.microsoft.com/office/drawing/2014/main" val="1553664883"/>
                    </a:ext>
                  </a:extLst>
                </a:gridCol>
                <a:gridCol w="504648">
                  <a:extLst>
                    <a:ext uri="{9D8B030D-6E8A-4147-A177-3AD203B41FA5}">
                      <a16:colId xmlns:a16="http://schemas.microsoft.com/office/drawing/2014/main" val="1575063406"/>
                    </a:ext>
                  </a:extLst>
                </a:gridCol>
                <a:gridCol w="862633">
                  <a:extLst>
                    <a:ext uri="{9D8B030D-6E8A-4147-A177-3AD203B41FA5}">
                      <a16:colId xmlns:a16="http://schemas.microsoft.com/office/drawing/2014/main" val="2871731866"/>
                    </a:ext>
                  </a:extLst>
                </a:gridCol>
                <a:gridCol w="949369">
                  <a:extLst>
                    <a:ext uri="{9D8B030D-6E8A-4147-A177-3AD203B41FA5}">
                      <a16:colId xmlns:a16="http://schemas.microsoft.com/office/drawing/2014/main" val="739622921"/>
                    </a:ext>
                  </a:extLst>
                </a:gridCol>
                <a:gridCol w="764857">
                  <a:extLst>
                    <a:ext uri="{9D8B030D-6E8A-4147-A177-3AD203B41FA5}">
                      <a16:colId xmlns:a16="http://schemas.microsoft.com/office/drawing/2014/main" val="3372299530"/>
                    </a:ext>
                  </a:extLst>
                </a:gridCol>
                <a:gridCol w="1162267">
                  <a:extLst>
                    <a:ext uri="{9D8B030D-6E8A-4147-A177-3AD203B41FA5}">
                      <a16:colId xmlns:a16="http://schemas.microsoft.com/office/drawing/2014/main" val="263072687"/>
                    </a:ext>
                  </a:extLst>
                </a:gridCol>
                <a:gridCol w="1047144">
                  <a:extLst>
                    <a:ext uri="{9D8B030D-6E8A-4147-A177-3AD203B41FA5}">
                      <a16:colId xmlns:a16="http://schemas.microsoft.com/office/drawing/2014/main" val="1092851559"/>
                    </a:ext>
                  </a:extLst>
                </a:gridCol>
                <a:gridCol w="1047144">
                  <a:extLst>
                    <a:ext uri="{9D8B030D-6E8A-4147-A177-3AD203B41FA5}">
                      <a16:colId xmlns:a16="http://schemas.microsoft.com/office/drawing/2014/main" val="401874299"/>
                    </a:ext>
                  </a:extLst>
                </a:gridCol>
                <a:gridCol w="1040837">
                  <a:extLst>
                    <a:ext uri="{9D8B030D-6E8A-4147-A177-3AD203B41FA5}">
                      <a16:colId xmlns:a16="http://schemas.microsoft.com/office/drawing/2014/main" val="478217621"/>
                    </a:ext>
                  </a:extLst>
                </a:gridCol>
              </a:tblGrid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模型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GPU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學習率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疊代次數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SCALE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MAX_SIZE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loss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acc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花費時間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823257891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0.0025</a:t>
                      </a:r>
                      <a:endParaRPr lang="zh-TW" sz="1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0.817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0.901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06:45:00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177384051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0.0025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0.691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0.9351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05:28:11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3252303813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0.0025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0.668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0.9524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04:39:47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2163376667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0.737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0.92375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03:50:20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357934997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0.7777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0.92285</a:t>
                      </a:r>
                      <a:endParaRPr lang="zh-TW" sz="1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03:16:34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614970061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6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0.005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30000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0.751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0.92708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02:58:02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734958370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7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1033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0.7619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0.92295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02:19:23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182164943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0.672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0.93578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02:02:43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481119898"/>
                  </a:ext>
                </a:extLst>
              </a:tr>
              <a:tr h="1571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9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4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0.01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15000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500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833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0.832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0.9216</a:t>
                      </a:r>
                      <a:endParaRPr lang="zh-TW" sz="14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01:52:24</a:t>
                      </a:r>
                      <a:endParaRPr lang="zh-TW" sz="14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335" marR="13335" marT="0" marB="0" anchor="ctr"/>
                </a:tc>
                <a:extLst>
                  <a:ext uri="{0D108BD9-81ED-4DB2-BD59-A6C34878D82A}">
                    <a16:rowId xmlns:a16="http://schemas.microsoft.com/office/drawing/2014/main" val="1775123791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550566" y="2795409"/>
            <a:ext cx="208903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35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損失函數與準確度比較表</a:t>
            </a:r>
            <a:endParaRPr lang="zh-TW" altLang="en-US" sz="135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778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比較模型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245172"/>
            <a:ext cx="4078361" cy="3263504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010" y="2245172"/>
            <a:ext cx="408326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4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比較模型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857" y="2226469"/>
            <a:ext cx="4074287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30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成果展示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89" y="1434754"/>
            <a:ext cx="5769076" cy="5207115"/>
          </a:xfrm>
        </p:spPr>
      </p:pic>
    </p:spTree>
    <p:extLst>
      <p:ext uri="{BB962C8B-B14F-4D97-AF65-F5344CB8AC3E}">
        <p14:creationId xmlns:p14="http://schemas.microsoft.com/office/powerpoint/2010/main" val="3812902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訓練調整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dirty="0"/>
              <a:t>提升步幅</a:t>
            </a:r>
            <a:r>
              <a:rPr lang="zh-TW" altLang="en-US" dirty="0" smtClean="0"/>
              <a:t>：</a:t>
            </a:r>
            <a:endParaRPr lang="zh-TW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 fontAlgn="ctr" hangingPunct="0"/>
            <a:r>
              <a:rPr lang="zh-TW" altLang="zh-TW" dirty="0" smtClean="0"/>
              <a:t>後</a:t>
            </a:r>
            <a:r>
              <a:rPr lang="zh-TW" altLang="zh-TW" dirty="0"/>
              <a:t>蹬跑</a:t>
            </a:r>
          </a:p>
          <a:p>
            <a:pPr lvl="1" fontAlgn="ctr" hangingPunct="0"/>
            <a:r>
              <a:rPr lang="zh-TW" altLang="zh-TW" dirty="0"/>
              <a:t>跨步跳</a:t>
            </a:r>
          </a:p>
          <a:p>
            <a:pPr lvl="1" fontAlgn="ctr" hangingPunct="0"/>
            <a:r>
              <a:rPr lang="zh-TW" altLang="zh-TW" dirty="0"/>
              <a:t>箭步蹲</a:t>
            </a:r>
          </a:p>
          <a:p>
            <a:pPr lvl="1" fontAlgn="ctr" hangingPunct="0"/>
            <a:r>
              <a:rPr lang="zh-TW" altLang="zh-TW" dirty="0"/>
              <a:t>上坡訓練</a:t>
            </a:r>
          </a:p>
          <a:p>
            <a:pPr lvl="1" fontAlgn="ctr" hangingPunct="0"/>
            <a:r>
              <a:rPr lang="zh-TW" altLang="zh-TW" dirty="0"/>
              <a:t>深蹲訓練</a:t>
            </a:r>
          </a:p>
          <a:p>
            <a:pPr lvl="1" fontAlgn="ctr" hangingPunct="0"/>
            <a:r>
              <a:rPr lang="zh-TW" altLang="zh-TW" dirty="0"/>
              <a:t>槓鈴硬拉</a:t>
            </a:r>
          </a:p>
          <a:p>
            <a:pPr lvl="1" fontAlgn="ctr" hangingPunct="0"/>
            <a:r>
              <a:rPr lang="zh-TW" altLang="zh-TW" dirty="0"/>
              <a:t>柔軟性</a:t>
            </a:r>
            <a:r>
              <a:rPr lang="zh-TW" altLang="zh-TW" dirty="0" smtClean="0"/>
              <a:t>訓練</a:t>
            </a:r>
            <a:endParaRPr lang="zh-TW" altLang="zh-TW" dirty="0"/>
          </a:p>
          <a:p>
            <a:endParaRPr lang="zh-TW" altLang="en-US" dirty="0"/>
          </a:p>
        </p:txBody>
      </p:sp>
      <p:sp>
        <p:nvSpPr>
          <p:cNvPr id="6" name="文字版面配置區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TW" altLang="zh-TW" dirty="0"/>
              <a:t>提升</a:t>
            </a:r>
            <a:r>
              <a:rPr lang="zh-TW" altLang="zh-TW" dirty="0" smtClean="0"/>
              <a:t>步頻</a:t>
            </a:r>
            <a:r>
              <a:rPr lang="zh-TW" altLang="en-US" dirty="0"/>
              <a:t>：</a:t>
            </a:r>
            <a:endParaRPr lang="zh-TW" altLang="zh-TW" dirty="0"/>
          </a:p>
        </p:txBody>
      </p:sp>
      <p:sp>
        <p:nvSpPr>
          <p:cNvPr id="7" name="內容版面配置區 6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 fontAlgn="ctr" hangingPunct="0"/>
            <a:r>
              <a:rPr lang="zh-TW" altLang="zh-TW" dirty="0" smtClean="0"/>
              <a:t>快慢</a:t>
            </a:r>
            <a:r>
              <a:rPr lang="zh-TW" altLang="zh-TW" dirty="0"/>
              <a:t>交叉擺臀</a:t>
            </a:r>
          </a:p>
          <a:p>
            <a:pPr lvl="1" fontAlgn="ctr" hangingPunct="0"/>
            <a:r>
              <a:rPr lang="zh-TW" altLang="zh-TW" dirty="0"/>
              <a:t>高抬腿跑</a:t>
            </a:r>
          </a:p>
          <a:p>
            <a:pPr lvl="1" fontAlgn="ctr" hangingPunct="0"/>
            <a:r>
              <a:rPr lang="zh-TW" altLang="zh-TW" dirty="0"/>
              <a:t>快慢交替小步跑</a:t>
            </a:r>
          </a:p>
          <a:p>
            <a:pPr lvl="1" fontAlgn="ctr" hangingPunct="0"/>
            <a:r>
              <a:rPr lang="zh-TW" altLang="zh-TW" dirty="0"/>
              <a:t>跳步推舉槓鈴</a:t>
            </a:r>
          </a:p>
          <a:p>
            <a:pPr lvl="1" fontAlgn="ctr" hangingPunct="0"/>
            <a:r>
              <a:rPr lang="zh-TW" altLang="zh-TW" dirty="0"/>
              <a:t>牽引跑</a:t>
            </a:r>
          </a:p>
          <a:p>
            <a:pPr lvl="1" fontAlgn="ctr" hangingPunct="0"/>
            <a:r>
              <a:rPr lang="zh-TW" altLang="zh-TW" dirty="0"/>
              <a:t>跳繩</a:t>
            </a:r>
          </a:p>
          <a:p>
            <a:pPr lvl="1" fontAlgn="ctr" hangingPunct="0"/>
            <a:r>
              <a:rPr lang="zh-TW" altLang="zh-TW" dirty="0"/>
              <a:t>騎飛輪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3495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28" y="4421653"/>
            <a:ext cx="1870454" cy="1280222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2543405" y="57636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 M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5486626" y="5763623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 M</a:t>
            </a:r>
            <a:endParaRPr lang="zh-TW" altLang="en-US" dirty="0"/>
          </a:p>
        </p:txBody>
      </p:sp>
      <p:cxnSp>
        <p:nvCxnSpPr>
          <p:cNvPr id="16" name="直線接點 15"/>
          <p:cNvCxnSpPr>
            <a:endCxn id="38" idx="2"/>
          </p:cNvCxnSpPr>
          <p:nvPr/>
        </p:nvCxnSpPr>
        <p:spPr>
          <a:xfrm>
            <a:off x="1410990" y="5686732"/>
            <a:ext cx="2967681" cy="15143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38" idx="2"/>
            <a:endCxn id="48" idx="2"/>
          </p:cNvCxnSpPr>
          <p:nvPr/>
        </p:nvCxnSpPr>
        <p:spPr>
          <a:xfrm flipV="1">
            <a:off x="4378671" y="5694303"/>
            <a:ext cx="2830741" cy="7572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群組 48"/>
          <p:cNvGrpSpPr/>
          <p:nvPr/>
        </p:nvGrpSpPr>
        <p:grpSpPr>
          <a:xfrm>
            <a:off x="4172149" y="2007230"/>
            <a:ext cx="1992868" cy="2240513"/>
            <a:chOff x="3893122" y="1873020"/>
            <a:chExt cx="1992868" cy="2240513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343726" y="1873020"/>
              <a:ext cx="1542264" cy="1871182"/>
            </a:xfrm>
            <a:prstGeom prst="rect">
              <a:avLst/>
            </a:prstGeom>
          </p:spPr>
        </p:pic>
        <p:cxnSp>
          <p:nvCxnSpPr>
            <p:cNvPr id="29" name="直線接點 28"/>
            <p:cNvCxnSpPr/>
            <p:nvPr/>
          </p:nvCxnSpPr>
          <p:spPr>
            <a:xfrm>
              <a:off x="4270402" y="3744202"/>
              <a:ext cx="1538328" cy="0"/>
            </a:xfrm>
            <a:prstGeom prst="line">
              <a:avLst/>
            </a:prstGeom>
            <a:ln w="28575">
              <a:solidFill>
                <a:schemeClr val="accent6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30"/>
            <p:cNvSpPr txBox="1"/>
            <p:nvPr/>
          </p:nvSpPr>
          <p:spPr>
            <a:xfrm>
              <a:off x="4791692" y="37442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步幅</a:t>
              </a:r>
            </a:p>
          </p:txBody>
        </p:sp>
        <p:pic>
          <p:nvPicPr>
            <p:cNvPr id="32" name="圖片 31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8125" b="99453" l="95" r="19431">
                          <a14:foregroundMark x1="10900" y1="95000" x2="10900" y2="95000"/>
                          <a14:foregroundMark x1="14597" y1="91797" x2="9479" y2="91016"/>
                          <a14:foregroundMark x1="15735" y1="91172" x2="17536" y2="96016"/>
                          <a14:foregroundMark x1="11659" y1="91016" x2="6256" y2="89688"/>
                          <a14:foregroundMark x1="7393" y1="92344" x2="1232" y2="93125"/>
                          <a14:foregroundMark x1="4550" y1="92188" x2="95" y2="90313"/>
                          <a14:foregroundMark x1="1991" y1="91406" x2="1327" y2="89922"/>
                          <a14:foregroundMark x1="6445" y1="94219" x2="16303" y2="98594"/>
                          <a14:foregroundMark x1="13839" y1="97656" x2="15355" y2="99609"/>
                          <a14:foregroundMark x1="16777" y1="95547" x2="19526" y2="94375"/>
                          <a14:foregroundMark x1="10806" y1="91797" x2="8246" y2="881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745" r="79205"/>
            <a:stretch/>
          </p:blipFill>
          <p:spPr>
            <a:xfrm flipH="1">
              <a:off x="5563731" y="3514889"/>
              <a:ext cx="320719" cy="229312"/>
            </a:xfrm>
            <a:prstGeom prst="rect">
              <a:avLst/>
            </a:prstGeom>
          </p:spPr>
        </p:pic>
        <p:pic>
          <p:nvPicPr>
            <p:cNvPr id="34" name="圖片 33"/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6172" b="77344" l="83412" r="99810">
                          <a14:foregroundMark x1="97062" y1="73359" x2="85498" y2="64063"/>
                          <a14:foregroundMark x1="95355" y1="70078" x2="88057" y2="63828"/>
                          <a14:foregroundMark x1="90427" y1="63359" x2="99242" y2="70938"/>
                          <a14:foregroundMark x1="89953" y1="62187" x2="99242" y2="70703"/>
                          <a14:foregroundMark x1="88246" y1="61016" x2="96019" y2="65859"/>
                          <a14:foregroundMark x1="87488" y1="61328" x2="85308" y2="68516"/>
                          <a14:foregroundMark x1="87962" y1="60781" x2="86066" y2="56172"/>
                          <a14:foregroundMark x1="86540" y1="64375" x2="83507" y2="61797"/>
                          <a14:foregroundMark x1="95355" y1="71563" x2="99810" y2="765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924" t="58132" b="20489"/>
            <a:stretch/>
          </p:blipFill>
          <p:spPr>
            <a:xfrm flipH="1">
              <a:off x="4343726" y="2955772"/>
              <a:ext cx="278775" cy="400050"/>
            </a:xfrm>
            <a:prstGeom prst="rect">
              <a:avLst/>
            </a:prstGeom>
          </p:spPr>
        </p:pic>
        <p:sp>
          <p:nvSpPr>
            <p:cNvPr id="35" name="文字方塊 34"/>
            <p:cNvSpPr txBox="1"/>
            <p:nvPr/>
          </p:nvSpPr>
          <p:spPr>
            <a:xfrm>
              <a:off x="3893122" y="256890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>
                  <a:solidFill>
                    <a:schemeClr val="accent5">
                      <a:lumMod val="75000"/>
                    </a:schemeClr>
                  </a:solidFill>
                </a:rPr>
                <a:t>步頻</a:t>
              </a:r>
              <a:endParaRPr lang="zh-TW" alt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36" name="文字方塊 35"/>
          <p:cNvSpPr txBox="1"/>
          <p:nvPr/>
        </p:nvSpPr>
        <p:spPr>
          <a:xfrm>
            <a:off x="764659" y="576362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起點</a:t>
            </a:r>
            <a:endParaRPr lang="zh-TW" altLang="en-US" dirty="0"/>
          </a:p>
        </p:txBody>
      </p:sp>
      <p:pic>
        <p:nvPicPr>
          <p:cNvPr id="37" name="Picture 2" descr="ç¸éåç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09" y="4247743"/>
            <a:ext cx="854900" cy="38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ãpicamera png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277" y="4408932"/>
            <a:ext cx="1132897" cy="113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圖片 37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0"/>
          <a:stretch/>
        </p:blipFill>
        <p:spPr bwMode="auto">
          <a:xfrm>
            <a:off x="3911142" y="4991707"/>
            <a:ext cx="935058" cy="710168"/>
          </a:xfrm>
          <a:prstGeom prst="rect">
            <a:avLst/>
          </a:prstGeom>
          <a:noFill/>
        </p:spPr>
      </p:pic>
      <p:pic>
        <p:nvPicPr>
          <p:cNvPr id="47" name="Picture 2" descr="ãpicamera pngãçåçæå°çµæ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18" y="4401360"/>
            <a:ext cx="1132897" cy="113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圖片 47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0"/>
          <a:stretch/>
        </p:blipFill>
        <p:spPr bwMode="auto">
          <a:xfrm>
            <a:off x="6741883" y="4984135"/>
            <a:ext cx="935058" cy="710168"/>
          </a:xfrm>
          <a:prstGeom prst="rect">
            <a:avLst/>
          </a:prstGeom>
          <a:noFill/>
        </p:spPr>
      </p:pic>
      <p:pic>
        <p:nvPicPr>
          <p:cNvPr id="50" name="Picture 4" descr="ãFlexiForce pngãçåçæå°çµæ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4" y="4579953"/>
            <a:ext cx="1348676" cy="134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圖片 50"/>
          <p:cNvPicPr/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20"/>
          <a:stretch/>
        </p:blipFill>
        <p:spPr bwMode="auto">
          <a:xfrm>
            <a:off x="339545" y="3324958"/>
            <a:ext cx="935058" cy="7101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525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</a:t>
            </a:r>
            <a:r>
              <a:rPr lang="zh-TW" altLang="en-US" dirty="0" smtClean="0"/>
              <a:t>探討</a:t>
            </a:r>
            <a:r>
              <a:rPr lang="en-US" altLang="zh-TW" dirty="0" smtClean="0"/>
              <a:t>-</a:t>
            </a:r>
            <a:r>
              <a:rPr lang="zh-TW" altLang="en-US" dirty="0" smtClean="0"/>
              <a:t>深度學習、卷積網路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深度學習（</a:t>
            </a:r>
            <a:r>
              <a:rPr lang="en-US" altLang="zh-TW" dirty="0"/>
              <a:t>Deep Learning</a:t>
            </a:r>
            <a:r>
              <a:rPr lang="zh-TW" altLang="zh-TW" dirty="0" smtClean="0"/>
              <a:t>）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由</a:t>
            </a:r>
            <a:r>
              <a:rPr lang="en-US" altLang="zh-TW" dirty="0" smtClean="0"/>
              <a:t>Hinton(2006</a:t>
            </a:r>
            <a:r>
              <a:rPr lang="en-US" altLang="zh-TW" dirty="0"/>
              <a:t>)</a:t>
            </a:r>
            <a:r>
              <a:rPr lang="zh-TW" altLang="zh-TW" dirty="0" smtClean="0"/>
              <a:t>提出，是機器學習中分支的</a:t>
            </a:r>
            <a:r>
              <a:rPr lang="zh-TW" altLang="zh-TW" dirty="0"/>
              <a:t>新興</a:t>
            </a:r>
            <a:r>
              <a:rPr lang="zh-TW" altLang="zh-TW" dirty="0" smtClean="0"/>
              <a:t>領域</a:t>
            </a:r>
            <a:r>
              <a:rPr lang="zh-TW" altLang="en-US" dirty="0" smtClean="0"/>
              <a:t>。</a:t>
            </a:r>
            <a:endParaRPr lang="en-US" altLang="zh-TW" dirty="0"/>
          </a:p>
          <a:p>
            <a:r>
              <a:rPr lang="zh-TW" altLang="zh-TW" dirty="0"/>
              <a:t>卷積神經網絡（</a:t>
            </a:r>
            <a:r>
              <a:rPr lang="en-US" altLang="zh-TW" dirty="0"/>
              <a:t>Convolutional Neural Network</a:t>
            </a:r>
            <a:r>
              <a:rPr lang="zh-TW" altLang="zh-TW" dirty="0" smtClean="0"/>
              <a:t>）</a:t>
            </a:r>
            <a:endParaRPr lang="en-US" altLang="zh-TW" dirty="0" smtClean="0"/>
          </a:p>
          <a:p>
            <a:pPr lvl="1"/>
            <a:r>
              <a:rPr lang="zh-TW" altLang="zh-TW" dirty="0" smtClean="0"/>
              <a:t>卷</a:t>
            </a:r>
            <a:r>
              <a:rPr lang="zh-TW" altLang="zh-TW" dirty="0"/>
              <a:t>積層</a:t>
            </a:r>
            <a:r>
              <a:rPr lang="en-US" altLang="zh-TW" dirty="0"/>
              <a:t>(Convolutional layers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lvl="1"/>
            <a:r>
              <a:rPr lang="zh-TW" altLang="zh-TW" dirty="0" smtClean="0"/>
              <a:t>池</a:t>
            </a:r>
            <a:r>
              <a:rPr lang="zh-TW" altLang="zh-TW" dirty="0"/>
              <a:t>化層</a:t>
            </a:r>
            <a:r>
              <a:rPr lang="en-US" altLang="zh-TW" dirty="0"/>
              <a:t>(Pooling layer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zh-TW" dirty="0" smtClean="0"/>
              <a:t>完全</a:t>
            </a:r>
            <a:r>
              <a:rPr lang="zh-TW" altLang="zh-TW" dirty="0"/>
              <a:t>連接層</a:t>
            </a:r>
            <a:r>
              <a:rPr lang="en-US" altLang="zh-TW" dirty="0"/>
              <a:t>(Fully connected layers)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4423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</a:t>
            </a:r>
            <a:r>
              <a:rPr lang="zh-TW" altLang="en-US" dirty="0" smtClean="0"/>
              <a:t>探討</a:t>
            </a:r>
            <a:r>
              <a:rPr lang="en-US" altLang="zh-TW" dirty="0" smtClean="0"/>
              <a:t>-</a:t>
            </a:r>
            <a:r>
              <a:rPr lang="zh-TW" altLang="en-US" dirty="0" smtClean="0"/>
              <a:t>卷積層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96924" y="2125266"/>
            <a:ext cx="7137683" cy="32635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36828" y="5388769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卷積層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4330" y="6557918"/>
            <a:ext cx="18774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資料來源：藍偉任，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2017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7964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</a:t>
            </a:r>
            <a:r>
              <a:rPr lang="zh-TW" altLang="en-US" dirty="0" smtClean="0"/>
              <a:t>探討</a:t>
            </a:r>
            <a:r>
              <a:rPr lang="en-US" altLang="zh-TW" dirty="0" smtClean="0"/>
              <a:t>-</a:t>
            </a:r>
            <a:r>
              <a:rPr lang="zh-TW" altLang="en-US" dirty="0" smtClean="0"/>
              <a:t>池化層</a:t>
            </a:r>
            <a:endParaRPr lang="zh-TW" altLang="en-US" dirty="0"/>
          </a:p>
        </p:txBody>
      </p:sp>
      <p:pic>
        <p:nvPicPr>
          <p:cNvPr id="5" name="內容版面配置區 4" descr="ãconvolution mean pooling max poolingãçåçæå°çµæ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76" y="1690689"/>
            <a:ext cx="4853643" cy="38338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/>
          <p:cNvSpPr/>
          <p:nvPr/>
        </p:nvSpPr>
        <p:spPr>
          <a:xfrm>
            <a:off x="4219979" y="5591086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池化層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22564" y="6557918"/>
            <a:ext cx="54988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zh-TW" sz="1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資料來源：</a:t>
            </a:r>
            <a:r>
              <a:rPr lang="en-US" altLang="zh-TW" sz="12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http://cs231n.github.io/convolutional-networks/#pool</a:t>
            </a:r>
            <a:endParaRPr lang="zh-TW" altLang="en-US" sz="12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196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文獻</a:t>
            </a:r>
            <a:r>
              <a:rPr lang="zh-TW" altLang="en-US" dirty="0" smtClean="0"/>
              <a:t>探討</a:t>
            </a:r>
            <a:r>
              <a:rPr lang="en-US" altLang="zh-TW" dirty="0" smtClean="0"/>
              <a:t>-</a:t>
            </a:r>
            <a:r>
              <a:rPr lang="zh-TW" altLang="en-US" dirty="0" smtClean="0"/>
              <a:t>全連接層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387" y="2453265"/>
            <a:ext cx="5793226" cy="2423370"/>
          </a:xfrm>
        </p:spPr>
      </p:pic>
      <p:sp>
        <p:nvSpPr>
          <p:cNvPr id="4" name="矩形 3"/>
          <p:cNvSpPr/>
          <p:nvPr/>
        </p:nvSpPr>
        <p:spPr>
          <a:xfrm>
            <a:off x="4156501" y="4876635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zh-TW" sz="16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全連接層</a:t>
            </a:r>
            <a:endParaRPr lang="zh-TW" altLang="en-US" sz="16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773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自訂 1">
      <a:majorFont>
        <a:latin typeface="Times New Roman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1709</Words>
  <Application>Microsoft Office PowerPoint</Application>
  <PresentationFormat>如螢幕大小 (4:3)</PresentationFormat>
  <Paragraphs>649</Paragraphs>
  <Slides>46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3" baseType="lpstr">
      <vt:lpstr>新細明體</vt:lpstr>
      <vt:lpstr>標楷體</vt:lpstr>
      <vt:lpstr>Arial</vt:lpstr>
      <vt:lpstr>Calibri</vt:lpstr>
      <vt:lpstr>Cambria Math</vt:lpstr>
      <vt:lpstr>Times New Roman</vt:lpstr>
      <vt:lpstr>Office Theme</vt:lpstr>
      <vt:lpstr>運用深度學習與物聯網 技術發展蹲踞式起跑 培訓分析系統</vt:lpstr>
      <vt:lpstr>研究背景</vt:lpstr>
      <vt:lpstr>研究動機與目的</vt:lpstr>
      <vt:lpstr>文獻探討-運動科學、物聯網</vt:lpstr>
      <vt:lpstr>PowerPoint 簡報</vt:lpstr>
      <vt:lpstr>文獻探討-深度學習、卷積網路</vt:lpstr>
      <vt:lpstr>文獻探討-卷積層</vt:lpstr>
      <vt:lpstr>文獻探討-池化層</vt:lpstr>
      <vt:lpstr>文獻探討-全連接層</vt:lpstr>
      <vt:lpstr>文獻探討-全卷積網路</vt:lpstr>
      <vt:lpstr>R-CNN比較</vt:lpstr>
      <vt:lpstr>Mask R-CNN架構</vt:lpstr>
      <vt:lpstr>研究架構</vt:lpstr>
      <vt:lpstr>平臺端呈現</vt:lpstr>
      <vt:lpstr>研究架構-產生模型</vt:lpstr>
      <vt:lpstr>研究架構-使用模型</vt:lpstr>
      <vt:lpstr>Detectron</vt:lpstr>
      <vt:lpstr>訓練模型</vt:lpstr>
      <vt:lpstr>比較模型</vt:lpstr>
      <vt:lpstr>軌跡追蹤</vt:lpstr>
      <vt:lpstr>成果展示-控制頁面</vt:lpstr>
      <vt:lpstr>成果展示-速度呈現</vt:lpstr>
      <vt:lpstr>成果展示-壓力呈現</vt:lpstr>
      <vt:lpstr>步幅與步頻</vt:lpstr>
      <vt:lpstr>步幅與步頻變化</vt:lpstr>
      <vt:lpstr>結論</vt:lpstr>
      <vt:lpstr>未來發展</vt:lpstr>
      <vt:lpstr>PowerPoint 簡報</vt:lpstr>
      <vt:lpstr>文獻探討</vt:lpstr>
      <vt:lpstr>文獻探討</vt:lpstr>
      <vt:lpstr>文獻探討</vt:lpstr>
      <vt:lpstr>文獻探討</vt:lpstr>
      <vt:lpstr>文獻探討</vt:lpstr>
      <vt:lpstr>文獻探討</vt:lpstr>
      <vt:lpstr>Mask R-CNN網路骨幹</vt:lpstr>
      <vt:lpstr>Mask R-CNN池化層</vt:lpstr>
      <vt:lpstr>關聯式資料庫</vt:lpstr>
      <vt:lpstr>資料庫效能調教</vt:lpstr>
      <vt:lpstr>容器化技術</vt:lpstr>
      <vt:lpstr>參數設定</vt:lpstr>
      <vt:lpstr>樣本採集</vt:lpstr>
      <vt:lpstr>比較模型</vt:lpstr>
      <vt:lpstr>比較模型</vt:lpstr>
      <vt:lpstr>比較模型</vt:lpstr>
      <vt:lpstr>成果展示</vt:lpstr>
      <vt:lpstr>訓練調整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2012-07-30T21:28:29Z</dcterms:created>
  <dcterms:modified xsi:type="dcterms:W3CDTF">2018-07-13T01:00:40Z</dcterms:modified>
</cp:coreProperties>
</file>